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8" r:id="rId2"/>
    <p:sldId id="259" r:id="rId3"/>
    <p:sldId id="260" r:id="rId4"/>
    <p:sldId id="261" r:id="rId5"/>
    <p:sldId id="262" r:id="rId6"/>
    <p:sldId id="285" r:id="rId7"/>
    <p:sldId id="257" r:id="rId8"/>
    <p:sldId id="264" r:id="rId9"/>
    <p:sldId id="288" r:id="rId10"/>
    <p:sldId id="283" r:id="rId11"/>
    <p:sldId id="284" r:id="rId12"/>
    <p:sldId id="266" r:id="rId13"/>
    <p:sldId id="270" r:id="rId14"/>
    <p:sldId id="324" r:id="rId15"/>
    <p:sldId id="310" r:id="rId16"/>
    <p:sldId id="311" r:id="rId17"/>
    <p:sldId id="312" r:id="rId18"/>
    <p:sldId id="313" r:id="rId19"/>
    <p:sldId id="326" r:id="rId20"/>
    <p:sldId id="271" r:id="rId21"/>
    <p:sldId id="291" r:id="rId22"/>
    <p:sldId id="292" r:id="rId23"/>
    <p:sldId id="293" r:id="rId24"/>
    <p:sldId id="296" r:id="rId25"/>
    <p:sldId id="294" r:id="rId26"/>
    <p:sldId id="327" r:id="rId27"/>
    <p:sldId id="298" r:id="rId28"/>
    <p:sldId id="323" r:id="rId29"/>
    <p:sldId id="328" r:id="rId30"/>
    <p:sldId id="299" r:id="rId31"/>
    <p:sldId id="300" r:id="rId32"/>
    <p:sldId id="329" r:id="rId33"/>
    <p:sldId id="305" r:id="rId34"/>
    <p:sldId id="301" r:id="rId35"/>
    <p:sldId id="302" r:id="rId36"/>
    <p:sldId id="303" r:id="rId37"/>
    <p:sldId id="304" r:id="rId38"/>
    <p:sldId id="306" r:id="rId39"/>
    <p:sldId id="307" r:id="rId40"/>
    <p:sldId id="309" r:id="rId41"/>
    <p:sldId id="330" r:id="rId42"/>
    <p:sldId id="316" r:id="rId43"/>
    <p:sldId id="331" r:id="rId44"/>
    <p:sldId id="314" r:id="rId45"/>
    <p:sldId id="315" r:id="rId46"/>
    <p:sldId id="332" r:id="rId47"/>
    <p:sldId id="320" r:id="rId48"/>
    <p:sldId id="321" r:id="rId49"/>
    <p:sldId id="322" r:id="rId50"/>
    <p:sldId id="272" r:id="rId51"/>
    <p:sldId id="289" r:id="rId52"/>
    <p:sldId id="278" r:id="rId53"/>
    <p:sldId id="279" r:id="rId54"/>
    <p:sldId id="280" r:id="rId55"/>
    <p:sldId id="268" r:id="rId56"/>
    <p:sldId id="282" r:id="rId57"/>
    <p:sldId id="290" r:id="rId58"/>
    <p:sldId id="275" r:id="rId59"/>
    <p:sldId id="281" r:id="rId60"/>
    <p:sldId id="286"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83" autoAdjust="0"/>
    <p:restoredTop sz="94676"/>
  </p:normalViewPr>
  <p:slideViewPr>
    <p:cSldViewPr snapToGrid="0">
      <p:cViewPr varScale="1">
        <p:scale>
          <a:sx n="104" d="100"/>
          <a:sy n="104" d="100"/>
        </p:scale>
        <p:origin x="186" y="114"/>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DFFF4-D544-A74C-9128-C0CD4D856F37}" type="doc">
      <dgm:prSet loTypeId="urn:microsoft.com/office/officeart/2005/8/layout/StepDownProcess" loCatId="" qsTypeId="urn:microsoft.com/office/officeart/2005/8/quickstyle/simple1" qsCatId="simple" csTypeId="urn:microsoft.com/office/officeart/2005/8/colors/accent1_5" csCatId="accent1" phldr="1"/>
      <dgm:spPr/>
      <dgm:t>
        <a:bodyPr/>
        <a:lstStyle/>
        <a:p>
          <a:endParaRPr lang="zh-TW" altLang="en-US"/>
        </a:p>
      </dgm:t>
    </dgm:pt>
    <dgm:pt modelId="{527B18BB-4CF0-9840-9226-9C95F04A719F}">
      <dgm:prSet phldrT="[文字]" custT="1"/>
      <dgm:spPr/>
      <dgm:t>
        <a:bodyPr/>
        <a:lstStyle/>
        <a:p>
          <a:r>
            <a:rPr lang="zh-TW" altLang="en-US" sz="1200" dirty="0">
              <a:latin typeface="標楷體" panose="03000509000000000000" pitchFamily="65" charset="-120"/>
              <a:ea typeface="Kaiti TC" panose="02010600040101010101" pitchFamily="2" charset="-120"/>
            </a:rPr>
            <a:t>輸入基本資料</a:t>
          </a:r>
        </a:p>
      </dgm:t>
    </dgm:pt>
    <dgm:pt modelId="{760B15BF-472E-E744-B5BC-F925E3CE5BCE}" type="parTrans" cxnId="{697FF9E0-D3F6-264D-AA10-9D5E38F4AD68}">
      <dgm:prSet/>
      <dgm:spPr/>
      <dgm:t>
        <a:bodyPr/>
        <a:lstStyle/>
        <a:p>
          <a:endParaRPr lang="zh-TW" altLang="en-US"/>
        </a:p>
      </dgm:t>
    </dgm:pt>
    <dgm:pt modelId="{EA570CD9-2652-3140-B282-418BBB176FD4}" type="sibTrans" cxnId="{697FF9E0-D3F6-264D-AA10-9D5E38F4AD68}">
      <dgm:prSet/>
      <dgm:spPr/>
      <dgm:t>
        <a:bodyPr/>
        <a:lstStyle/>
        <a:p>
          <a:endParaRPr lang="zh-TW" altLang="en-US"/>
        </a:p>
      </dgm:t>
    </dgm:pt>
    <dgm:pt modelId="{63DABDA5-B136-8F4F-BE0F-525B9A79AF32}">
      <dgm:prSet phldrT="[文字]" custT="1"/>
      <dgm:spPr/>
      <dgm:t>
        <a:bodyPr/>
        <a:lstStyle/>
        <a:p>
          <a:r>
            <a:rPr lang="en-US" altLang="zh-TW" sz="1200" dirty="0" err="1"/>
            <a:t>Login.cs</a:t>
          </a:r>
          <a:endParaRPr lang="zh-TW" altLang="en-US" sz="1200" dirty="0"/>
        </a:p>
      </dgm:t>
    </dgm:pt>
    <dgm:pt modelId="{EFBF1C99-B488-3946-BD85-6BBE6FAF82BE}" type="parTrans" cxnId="{30917A8A-B11D-0143-B6B4-4DBC6F5113B6}">
      <dgm:prSet/>
      <dgm:spPr/>
      <dgm:t>
        <a:bodyPr/>
        <a:lstStyle/>
        <a:p>
          <a:endParaRPr lang="zh-TW" altLang="en-US"/>
        </a:p>
      </dgm:t>
    </dgm:pt>
    <dgm:pt modelId="{1165EFC9-7549-D940-BD58-32431EA95899}" type="sibTrans" cxnId="{30917A8A-B11D-0143-B6B4-4DBC6F5113B6}">
      <dgm:prSet/>
      <dgm:spPr/>
      <dgm:t>
        <a:bodyPr/>
        <a:lstStyle/>
        <a:p>
          <a:endParaRPr lang="zh-TW" altLang="en-US"/>
        </a:p>
      </dgm:t>
    </dgm:pt>
    <dgm:pt modelId="{D90DB5E8-D999-C942-A090-F78A8254B138}">
      <dgm:prSet phldrT="[文字]" custT="1"/>
      <dgm:spPr/>
      <dgm:t>
        <a:bodyPr/>
        <a:lstStyle/>
        <a:p>
          <a:r>
            <a:rPr lang="zh-TW" altLang="en-US" sz="1200" dirty="0">
              <a:latin typeface="標楷體" panose="03000509000000000000" pitchFamily="65" charset="-120"/>
              <a:ea typeface="Kaiti TC" panose="02010600040101010101" pitchFamily="2" charset="-120"/>
            </a:rPr>
            <a:t>依據樓層選擇</a:t>
          </a:r>
          <a:endParaRPr lang="en-US" altLang="zh-TW" sz="1200" dirty="0">
            <a:latin typeface="標楷體" panose="03000509000000000000" pitchFamily="65" charset="-120"/>
            <a:ea typeface="Kaiti TC" panose="02010600040101010101" pitchFamily="2" charset="-120"/>
          </a:endParaRPr>
        </a:p>
        <a:p>
          <a:r>
            <a:rPr lang="zh-TW" altLang="en-US" sz="1200" dirty="0">
              <a:latin typeface="標楷體" panose="03000509000000000000" pitchFamily="65" charset="-120"/>
              <a:ea typeface="Kaiti TC" panose="02010600040101010101" pitchFamily="2" charset="-120"/>
            </a:rPr>
            <a:t>日期、時段、座位</a:t>
          </a:r>
        </a:p>
      </dgm:t>
    </dgm:pt>
    <dgm:pt modelId="{05E93676-2EDE-8E45-AF08-EE84FAAD8F97}" type="parTrans" cxnId="{FF384272-A118-B640-A2A2-5C3A43C773DF}">
      <dgm:prSet/>
      <dgm:spPr/>
      <dgm:t>
        <a:bodyPr/>
        <a:lstStyle/>
        <a:p>
          <a:endParaRPr lang="zh-TW" altLang="en-US"/>
        </a:p>
      </dgm:t>
    </dgm:pt>
    <dgm:pt modelId="{686D7124-BC78-AA4D-AA66-9B6756BB69A4}" type="sibTrans" cxnId="{FF384272-A118-B640-A2A2-5C3A43C773DF}">
      <dgm:prSet/>
      <dgm:spPr/>
      <dgm:t>
        <a:bodyPr/>
        <a:lstStyle/>
        <a:p>
          <a:endParaRPr lang="zh-TW" altLang="en-US"/>
        </a:p>
      </dgm:t>
    </dgm:pt>
    <dgm:pt modelId="{F90DD894-E298-4044-A857-DCF1EC55D7C1}">
      <dgm:prSet phldrT="[文字]" custT="1"/>
      <dgm:spPr/>
      <dgm:t>
        <a:bodyPr/>
        <a:lstStyle/>
        <a:p>
          <a:r>
            <a:rPr lang="en-US" altLang="zh-TW" sz="1200" dirty="0" err="1"/>
            <a:t>FirstF.cs</a:t>
          </a:r>
          <a:r>
            <a:rPr lang="en-US" altLang="zh-TW" sz="1200" dirty="0"/>
            <a:t>/</a:t>
          </a:r>
          <a:r>
            <a:rPr lang="en-US" altLang="zh-TW" sz="1200" dirty="0" err="1"/>
            <a:t>SecondF.cs</a:t>
          </a:r>
          <a:endParaRPr lang="zh-TW" altLang="en-US" sz="1200" dirty="0"/>
        </a:p>
      </dgm:t>
    </dgm:pt>
    <dgm:pt modelId="{40181A8F-D332-4F4B-B22C-0FB1947C28A7}" type="parTrans" cxnId="{5A26FEF6-DBB9-8944-8F7C-D553387CB5DF}">
      <dgm:prSet/>
      <dgm:spPr/>
      <dgm:t>
        <a:bodyPr/>
        <a:lstStyle/>
        <a:p>
          <a:endParaRPr lang="zh-TW" altLang="en-US"/>
        </a:p>
      </dgm:t>
    </dgm:pt>
    <dgm:pt modelId="{84F73267-2701-104D-A623-6386B5D400F4}" type="sibTrans" cxnId="{5A26FEF6-DBB9-8944-8F7C-D553387CB5DF}">
      <dgm:prSet/>
      <dgm:spPr/>
      <dgm:t>
        <a:bodyPr/>
        <a:lstStyle/>
        <a:p>
          <a:endParaRPr lang="zh-TW" altLang="en-US"/>
        </a:p>
      </dgm:t>
    </dgm:pt>
    <dgm:pt modelId="{86044FC3-3EDD-0C4C-8D77-E49E7D55C6A6}">
      <dgm:prSet phldrT="[文字]" custT="1"/>
      <dgm:spPr/>
      <dgm:t>
        <a:bodyPr/>
        <a:lstStyle/>
        <a:p>
          <a:r>
            <a:rPr lang="zh-TW" altLang="en-US" sz="1200" dirty="0"/>
            <a:t>點餐（可省略）</a:t>
          </a:r>
        </a:p>
      </dgm:t>
    </dgm:pt>
    <dgm:pt modelId="{C30F27A4-9382-CE49-8E4F-4633865539F1}" type="parTrans" cxnId="{847CE58F-0370-2941-B1AD-5B1BE72DFC1C}">
      <dgm:prSet/>
      <dgm:spPr/>
      <dgm:t>
        <a:bodyPr/>
        <a:lstStyle/>
        <a:p>
          <a:endParaRPr lang="zh-TW" altLang="en-US"/>
        </a:p>
      </dgm:t>
    </dgm:pt>
    <dgm:pt modelId="{593394B2-C899-DA46-BBED-25D941B5FD5D}" type="sibTrans" cxnId="{847CE58F-0370-2941-B1AD-5B1BE72DFC1C}">
      <dgm:prSet/>
      <dgm:spPr/>
      <dgm:t>
        <a:bodyPr/>
        <a:lstStyle/>
        <a:p>
          <a:endParaRPr lang="zh-TW" altLang="en-US"/>
        </a:p>
      </dgm:t>
    </dgm:pt>
    <dgm:pt modelId="{5341CB0F-63D7-D343-95D1-DB7567C4C89A}">
      <dgm:prSet phldrT="[文字]" custT="1"/>
      <dgm:spPr/>
      <dgm:t>
        <a:bodyPr/>
        <a:lstStyle/>
        <a:p>
          <a:pPr algn="l"/>
          <a:r>
            <a:rPr lang="en-US" altLang="zh-TW" sz="1200" dirty="0" err="1"/>
            <a:t>Menu.cs</a:t>
          </a:r>
          <a:endParaRPr lang="zh-TW" altLang="en-US" sz="1200" dirty="0"/>
        </a:p>
      </dgm:t>
    </dgm:pt>
    <dgm:pt modelId="{4AFBD93B-3E94-D847-AAFA-24A023331229}" type="parTrans" cxnId="{E88DF247-D40B-AC41-AD3A-F8D672D760D2}">
      <dgm:prSet/>
      <dgm:spPr/>
      <dgm:t>
        <a:bodyPr/>
        <a:lstStyle/>
        <a:p>
          <a:endParaRPr lang="zh-TW" altLang="en-US"/>
        </a:p>
      </dgm:t>
    </dgm:pt>
    <dgm:pt modelId="{0D3AF482-7B53-7E4D-9464-5BB99B07FD2E}" type="sibTrans" cxnId="{E88DF247-D40B-AC41-AD3A-F8D672D760D2}">
      <dgm:prSet/>
      <dgm:spPr/>
      <dgm:t>
        <a:bodyPr/>
        <a:lstStyle/>
        <a:p>
          <a:endParaRPr lang="zh-TW" altLang="en-US"/>
        </a:p>
      </dgm:t>
    </dgm:pt>
    <dgm:pt modelId="{F3FC8688-3CB5-9F47-9786-3C62731ADE32}">
      <dgm:prSet custT="1"/>
      <dgm:spPr/>
      <dgm:t>
        <a:bodyPr/>
        <a:lstStyle/>
        <a:p>
          <a:r>
            <a:rPr lang="zh-TW" altLang="en-US" sz="1200" dirty="0"/>
            <a:t>寄送訂位明細</a:t>
          </a:r>
        </a:p>
      </dgm:t>
    </dgm:pt>
    <dgm:pt modelId="{7F1D04F2-2074-EC4D-A848-C12502DDB894}" type="parTrans" cxnId="{056926CA-3516-094F-8489-ABD550F0AB43}">
      <dgm:prSet/>
      <dgm:spPr/>
      <dgm:t>
        <a:bodyPr/>
        <a:lstStyle/>
        <a:p>
          <a:endParaRPr lang="zh-TW" altLang="en-US"/>
        </a:p>
      </dgm:t>
    </dgm:pt>
    <dgm:pt modelId="{75023C0D-54AE-DE4D-8155-CF64B4A05CCA}" type="sibTrans" cxnId="{056926CA-3516-094F-8489-ABD550F0AB43}">
      <dgm:prSet/>
      <dgm:spPr/>
      <dgm:t>
        <a:bodyPr/>
        <a:lstStyle/>
        <a:p>
          <a:endParaRPr lang="zh-TW" altLang="en-US"/>
        </a:p>
      </dgm:t>
    </dgm:pt>
    <dgm:pt modelId="{4957D8C9-9BEB-6A46-B935-A3ED2EC8012E}">
      <dgm:prSet custT="1"/>
      <dgm:spPr/>
      <dgm:t>
        <a:bodyPr/>
        <a:lstStyle/>
        <a:p>
          <a:r>
            <a:rPr lang="zh-TW" altLang="en-US" sz="1200" dirty="0"/>
            <a:t>寄送訂位預定提醒</a:t>
          </a:r>
        </a:p>
      </dgm:t>
    </dgm:pt>
    <dgm:pt modelId="{0679FA15-8015-944E-97FF-7FC0033AD59D}" type="parTrans" cxnId="{4A00FA71-15C4-BE44-B3EA-390D9FF25E5B}">
      <dgm:prSet/>
      <dgm:spPr/>
      <dgm:t>
        <a:bodyPr/>
        <a:lstStyle/>
        <a:p>
          <a:endParaRPr lang="zh-TW" altLang="en-US"/>
        </a:p>
      </dgm:t>
    </dgm:pt>
    <dgm:pt modelId="{CBEBA5B8-A3B1-0C4D-BF6B-4477D8A1F090}" type="sibTrans" cxnId="{4A00FA71-15C4-BE44-B3EA-390D9FF25E5B}">
      <dgm:prSet/>
      <dgm:spPr/>
      <dgm:t>
        <a:bodyPr/>
        <a:lstStyle/>
        <a:p>
          <a:endParaRPr lang="zh-TW" altLang="en-US"/>
        </a:p>
      </dgm:t>
    </dgm:pt>
    <dgm:pt modelId="{4808AE84-25C0-4042-B927-EACDF73FFCF0}">
      <dgm:prSet custT="1"/>
      <dgm:spPr/>
      <dgm:t>
        <a:bodyPr/>
        <a:lstStyle/>
        <a:p>
          <a:r>
            <a:rPr lang="en-US" altLang="zh-TW" sz="1200" dirty="0" err="1"/>
            <a:t>Menu.cs</a:t>
          </a:r>
          <a:endParaRPr lang="zh-TW" altLang="en-US" sz="1200" dirty="0"/>
        </a:p>
      </dgm:t>
    </dgm:pt>
    <dgm:pt modelId="{0A902F41-1E23-C144-9820-B3F1A2714E51}" type="parTrans" cxnId="{1A24246F-3A20-9743-8ADA-77EB28145628}">
      <dgm:prSet/>
      <dgm:spPr/>
      <dgm:t>
        <a:bodyPr/>
        <a:lstStyle/>
        <a:p>
          <a:endParaRPr lang="zh-TW" altLang="en-US"/>
        </a:p>
      </dgm:t>
    </dgm:pt>
    <dgm:pt modelId="{3FCE350D-7D10-DB46-BE7C-A8BEA2D8EE39}" type="sibTrans" cxnId="{1A24246F-3A20-9743-8ADA-77EB28145628}">
      <dgm:prSet/>
      <dgm:spPr/>
      <dgm:t>
        <a:bodyPr/>
        <a:lstStyle/>
        <a:p>
          <a:endParaRPr lang="zh-TW" altLang="en-US"/>
        </a:p>
      </dgm:t>
    </dgm:pt>
    <dgm:pt modelId="{46DBFA6C-28F4-DF4E-8DEF-5E8EFF3CE27C}">
      <dgm:prSet custT="1"/>
      <dgm:spPr/>
      <dgm:t>
        <a:bodyPr/>
        <a:lstStyle/>
        <a:p>
          <a:r>
            <a:rPr lang="en-US" altLang="zh-TW" sz="1200" dirty="0"/>
            <a:t>Google App Script</a:t>
          </a:r>
          <a:endParaRPr lang="zh-TW" altLang="en-US" sz="1200" dirty="0"/>
        </a:p>
      </dgm:t>
    </dgm:pt>
    <dgm:pt modelId="{C39151E9-6C47-0B44-BC9E-50B70337780B}" type="parTrans" cxnId="{9981E3C4-7B35-F248-AB8A-0927C7D94C4A}">
      <dgm:prSet/>
      <dgm:spPr/>
      <dgm:t>
        <a:bodyPr/>
        <a:lstStyle/>
        <a:p>
          <a:endParaRPr lang="zh-TW" altLang="en-US"/>
        </a:p>
      </dgm:t>
    </dgm:pt>
    <dgm:pt modelId="{9FF177D8-BA6F-594C-991C-EE11516FC764}" type="sibTrans" cxnId="{9981E3C4-7B35-F248-AB8A-0927C7D94C4A}">
      <dgm:prSet/>
      <dgm:spPr/>
      <dgm:t>
        <a:bodyPr/>
        <a:lstStyle/>
        <a:p>
          <a:endParaRPr lang="zh-TW" altLang="en-US"/>
        </a:p>
      </dgm:t>
    </dgm:pt>
    <dgm:pt modelId="{7A3C9B8F-EAA7-B945-9839-987B569B00FA}" type="pres">
      <dgm:prSet presAssocID="{0CEDFFF4-D544-A74C-9128-C0CD4D856F37}" presName="rootnode" presStyleCnt="0">
        <dgm:presLayoutVars>
          <dgm:chMax/>
          <dgm:chPref/>
          <dgm:dir/>
          <dgm:animLvl val="lvl"/>
        </dgm:presLayoutVars>
      </dgm:prSet>
      <dgm:spPr/>
    </dgm:pt>
    <dgm:pt modelId="{2773C488-23A5-A745-92D0-49E3D1F04DCB}" type="pres">
      <dgm:prSet presAssocID="{527B18BB-4CF0-9840-9226-9C95F04A719F}" presName="composite" presStyleCnt="0"/>
      <dgm:spPr/>
    </dgm:pt>
    <dgm:pt modelId="{E2AF1F5E-7931-6E4F-8F47-A33B4172E5B8}" type="pres">
      <dgm:prSet presAssocID="{527B18BB-4CF0-9840-9226-9C95F04A719F}" presName="bentUpArrow1" presStyleLbl="alignImgPlace1" presStyleIdx="0" presStyleCnt="4" custScaleY="66473"/>
      <dgm:spPr/>
    </dgm:pt>
    <dgm:pt modelId="{BC05736D-D505-5542-A4E2-0881CEDF04E1}" type="pres">
      <dgm:prSet presAssocID="{527B18BB-4CF0-9840-9226-9C95F04A719F}" presName="ParentText" presStyleLbl="node1" presStyleIdx="0" presStyleCnt="5" custScaleX="122574">
        <dgm:presLayoutVars>
          <dgm:chMax val="1"/>
          <dgm:chPref val="1"/>
          <dgm:bulletEnabled val="1"/>
        </dgm:presLayoutVars>
      </dgm:prSet>
      <dgm:spPr/>
    </dgm:pt>
    <dgm:pt modelId="{D52DE8FA-913B-2649-898A-C65B9236DA93}" type="pres">
      <dgm:prSet presAssocID="{527B18BB-4CF0-9840-9226-9C95F04A719F}" presName="ChildText" presStyleLbl="revTx" presStyleIdx="0" presStyleCnt="5" custLinFactNeighborX="26062" custLinFactNeighborY="2094">
        <dgm:presLayoutVars>
          <dgm:chMax val="0"/>
          <dgm:chPref val="0"/>
          <dgm:bulletEnabled val="1"/>
        </dgm:presLayoutVars>
      </dgm:prSet>
      <dgm:spPr/>
    </dgm:pt>
    <dgm:pt modelId="{39B11397-2DE7-0F44-8D41-ADF8AA2A50B2}" type="pres">
      <dgm:prSet presAssocID="{EA570CD9-2652-3140-B282-418BBB176FD4}" presName="sibTrans" presStyleCnt="0"/>
      <dgm:spPr/>
    </dgm:pt>
    <dgm:pt modelId="{F57B2B5B-313B-574D-B891-62996F4F0984}" type="pres">
      <dgm:prSet presAssocID="{D90DB5E8-D999-C942-A090-F78A8254B138}" presName="composite" presStyleCnt="0"/>
      <dgm:spPr/>
    </dgm:pt>
    <dgm:pt modelId="{FCA43D56-DD2E-2041-A1AE-F9620BE125FB}" type="pres">
      <dgm:prSet presAssocID="{D90DB5E8-D999-C942-A090-F78A8254B138}" presName="bentUpArrow1" presStyleLbl="alignImgPlace1" presStyleIdx="1" presStyleCnt="4" custScaleY="76973"/>
      <dgm:spPr/>
    </dgm:pt>
    <dgm:pt modelId="{70657E4F-1355-4443-BA73-538B58D3DBFF}" type="pres">
      <dgm:prSet presAssocID="{D90DB5E8-D999-C942-A090-F78A8254B138}" presName="ParentText" presStyleLbl="node1" presStyleIdx="1" presStyleCnt="5" custScaleX="129487">
        <dgm:presLayoutVars>
          <dgm:chMax val="1"/>
          <dgm:chPref val="1"/>
          <dgm:bulletEnabled val="1"/>
        </dgm:presLayoutVars>
      </dgm:prSet>
      <dgm:spPr/>
    </dgm:pt>
    <dgm:pt modelId="{5CB90CCB-132B-C047-8389-7170D3C90D98}" type="pres">
      <dgm:prSet presAssocID="{D90DB5E8-D999-C942-A090-F78A8254B138}" presName="ChildText" presStyleLbl="revTx" presStyleIdx="1" presStyleCnt="5" custScaleX="172814" custLinFactNeighborX="64787" custLinFactNeighborY="7910">
        <dgm:presLayoutVars>
          <dgm:chMax val="0"/>
          <dgm:chPref val="0"/>
          <dgm:bulletEnabled val="1"/>
        </dgm:presLayoutVars>
      </dgm:prSet>
      <dgm:spPr/>
    </dgm:pt>
    <dgm:pt modelId="{A8795770-B24C-B24B-92FF-4F9B1000E694}" type="pres">
      <dgm:prSet presAssocID="{686D7124-BC78-AA4D-AA66-9B6756BB69A4}" presName="sibTrans" presStyleCnt="0"/>
      <dgm:spPr/>
    </dgm:pt>
    <dgm:pt modelId="{993AC614-53D2-634D-A128-C67E7BAC6762}" type="pres">
      <dgm:prSet presAssocID="{86044FC3-3EDD-0C4C-8D77-E49E7D55C6A6}" presName="composite" presStyleCnt="0"/>
      <dgm:spPr/>
    </dgm:pt>
    <dgm:pt modelId="{4E3D1316-E239-5948-8B75-9C445D5EDBB7}" type="pres">
      <dgm:prSet presAssocID="{86044FC3-3EDD-0C4C-8D77-E49E7D55C6A6}" presName="bentUpArrow1" presStyleLbl="alignImgPlace1" presStyleIdx="2" presStyleCnt="4" custScaleY="81200"/>
      <dgm:spPr/>
    </dgm:pt>
    <dgm:pt modelId="{8C496464-A4ED-224A-B845-90B3EAFDCDBB}" type="pres">
      <dgm:prSet presAssocID="{86044FC3-3EDD-0C4C-8D77-E49E7D55C6A6}" presName="ParentText" presStyleLbl="node1" presStyleIdx="2" presStyleCnt="5" custScaleX="116634">
        <dgm:presLayoutVars>
          <dgm:chMax val="1"/>
          <dgm:chPref val="1"/>
          <dgm:bulletEnabled val="1"/>
        </dgm:presLayoutVars>
      </dgm:prSet>
      <dgm:spPr/>
    </dgm:pt>
    <dgm:pt modelId="{62A8E384-EBE8-4B44-8B71-23D5B5F97677}" type="pres">
      <dgm:prSet presAssocID="{86044FC3-3EDD-0C4C-8D77-E49E7D55C6A6}" presName="ChildText" presStyleLbl="revTx" presStyleIdx="2" presStyleCnt="5" custLinFactNeighborX="22771" custLinFactNeighborY="2553">
        <dgm:presLayoutVars>
          <dgm:chMax val="0"/>
          <dgm:chPref val="0"/>
          <dgm:bulletEnabled val="1"/>
        </dgm:presLayoutVars>
      </dgm:prSet>
      <dgm:spPr/>
    </dgm:pt>
    <dgm:pt modelId="{259E9C58-86A1-AB4B-9C49-99D5A5C3C057}" type="pres">
      <dgm:prSet presAssocID="{593394B2-C899-DA46-BBED-25D941B5FD5D}" presName="sibTrans" presStyleCnt="0"/>
      <dgm:spPr/>
    </dgm:pt>
    <dgm:pt modelId="{5C9A19BA-FB2C-6549-B284-8480129CC0D9}" type="pres">
      <dgm:prSet presAssocID="{F3FC8688-3CB5-9F47-9786-3C62731ADE32}" presName="composite" presStyleCnt="0"/>
      <dgm:spPr/>
    </dgm:pt>
    <dgm:pt modelId="{7E2478B0-F7F8-6848-BBF5-82ED73A53809}" type="pres">
      <dgm:prSet presAssocID="{F3FC8688-3CB5-9F47-9786-3C62731ADE32}" presName="bentUpArrow1" presStyleLbl="alignImgPlace1" presStyleIdx="3" presStyleCnt="4" custScaleY="79529" custLinFactNeighborX="9287" custLinFactNeighborY="1643"/>
      <dgm:spPr/>
    </dgm:pt>
    <dgm:pt modelId="{619AADFC-F92B-5941-9B43-E7B1AD2B3ABD}" type="pres">
      <dgm:prSet presAssocID="{F3FC8688-3CB5-9F47-9786-3C62731ADE32}" presName="ParentText" presStyleLbl="node1" presStyleIdx="3" presStyleCnt="5" custScaleX="97678">
        <dgm:presLayoutVars>
          <dgm:chMax val="1"/>
          <dgm:chPref val="1"/>
          <dgm:bulletEnabled val="1"/>
        </dgm:presLayoutVars>
      </dgm:prSet>
      <dgm:spPr/>
    </dgm:pt>
    <dgm:pt modelId="{EFC71A21-0D12-FF4D-8DF0-368CEAB05B2E}" type="pres">
      <dgm:prSet presAssocID="{F3FC8688-3CB5-9F47-9786-3C62731ADE32}" presName="ChildText" presStyleLbl="revTx" presStyleIdx="3" presStyleCnt="5" custLinFactNeighborX="540" custLinFactNeighborY="0">
        <dgm:presLayoutVars>
          <dgm:chMax val="0"/>
          <dgm:chPref val="0"/>
          <dgm:bulletEnabled val="1"/>
        </dgm:presLayoutVars>
      </dgm:prSet>
      <dgm:spPr/>
    </dgm:pt>
    <dgm:pt modelId="{6B69B620-66F3-5144-8D01-506B05234290}" type="pres">
      <dgm:prSet presAssocID="{75023C0D-54AE-DE4D-8155-CF64B4A05CCA}" presName="sibTrans" presStyleCnt="0"/>
      <dgm:spPr/>
    </dgm:pt>
    <dgm:pt modelId="{5D77D049-279B-A74A-8CF7-2BB00548B641}" type="pres">
      <dgm:prSet presAssocID="{4957D8C9-9BEB-6A46-B935-A3ED2EC8012E}" presName="composite" presStyleCnt="0"/>
      <dgm:spPr/>
    </dgm:pt>
    <dgm:pt modelId="{B8C62D2B-B3A9-5C4E-8E0B-DE6D2C5C1EE0}" type="pres">
      <dgm:prSet presAssocID="{4957D8C9-9BEB-6A46-B935-A3ED2EC8012E}" presName="ParentText" presStyleLbl="node1" presStyleIdx="4" presStyleCnt="5" custScaleX="127009">
        <dgm:presLayoutVars>
          <dgm:chMax val="1"/>
          <dgm:chPref val="1"/>
          <dgm:bulletEnabled val="1"/>
        </dgm:presLayoutVars>
      </dgm:prSet>
      <dgm:spPr/>
    </dgm:pt>
    <dgm:pt modelId="{104F524D-223B-CD48-A94B-DE856EEE37D7}" type="pres">
      <dgm:prSet presAssocID="{4957D8C9-9BEB-6A46-B935-A3ED2EC8012E}" presName="FinalChildText" presStyleLbl="revTx" presStyleIdx="4" presStyleCnt="5" custScaleX="165756" custLinFactNeighborX="60813" custLinFactNeighborY="-1862">
        <dgm:presLayoutVars>
          <dgm:chMax val="0"/>
          <dgm:chPref val="0"/>
          <dgm:bulletEnabled val="1"/>
        </dgm:presLayoutVars>
      </dgm:prSet>
      <dgm:spPr/>
    </dgm:pt>
  </dgm:ptLst>
  <dgm:cxnLst>
    <dgm:cxn modelId="{212A710E-6E5B-E842-A758-1E3825C5FBF3}" type="presOf" srcId="{4957D8C9-9BEB-6A46-B935-A3ED2EC8012E}" destId="{B8C62D2B-B3A9-5C4E-8E0B-DE6D2C5C1EE0}" srcOrd="0" destOrd="0" presId="urn:microsoft.com/office/officeart/2005/8/layout/StepDownProcess"/>
    <dgm:cxn modelId="{6A984A12-4594-5043-BD02-0F5E233B85D2}" type="presOf" srcId="{F90DD894-E298-4044-A857-DCF1EC55D7C1}" destId="{5CB90CCB-132B-C047-8389-7170D3C90D98}" srcOrd="0" destOrd="0" presId="urn:microsoft.com/office/officeart/2005/8/layout/StepDownProcess"/>
    <dgm:cxn modelId="{0784BB21-6E36-4241-A84A-95640419B996}" type="presOf" srcId="{527B18BB-4CF0-9840-9226-9C95F04A719F}" destId="{BC05736D-D505-5542-A4E2-0881CEDF04E1}" srcOrd="0" destOrd="0" presId="urn:microsoft.com/office/officeart/2005/8/layout/StepDownProcess"/>
    <dgm:cxn modelId="{FF8FE02C-15C1-E144-A687-3EB8B7336FE3}" type="presOf" srcId="{46DBFA6C-28F4-DF4E-8DEF-5E8EFF3CE27C}" destId="{104F524D-223B-CD48-A94B-DE856EEE37D7}" srcOrd="0" destOrd="0" presId="urn:microsoft.com/office/officeart/2005/8/layout/StepDownProcess"/>
    <dgm:cxn modelId="{875C2E65-F24E-EA4E-8DCC-89AC76F7BDD0}" type="presOf" srcId="{D90DB5E8-D999-C942-A090-F78A8254B138}" destId="{70657E4F-1355-4443-BA73-538B58D3DBFF}" srcOrd="0" destOrd="0" presId="urn:microsoft.com/office/officeart/2005/8/layout/StepDownProcess"/>
    <dgm:cxn modelId="{0BCBC545-B268-C54E-8961-CCDB8ACE47C5}" type="presOf" srcId="{63DABDA5-B136-8F4F-BE0F-525B9A79AF32}" destId="{D52DE8FA-913B-2649-898A-C65B9236DA93}" srcOrd="0" destOrd="0" presId="urn:microsoft.com/office/officeart/2005/8/layout/StepDownProcess"/>
    <dgm:cxn modelId="{86A0DB65-F999-144C-81AB-E6B6DC1AE56F}" type="presOf" srcId="{86044FC3-3EDD-0C4C-8D77-E49E7D55C6A6}" destId="{8C496464-A4ED-224A-B845-90B3EAFDCDBB}" srcOrd="0" destOrd="0" presId="urn:microsoft.com/office/officeart/2005/8/layout/StepDownProcess"/>
    <dgm:cxn modelId="{E88DF247-D40B-AC41-AD3A-F8D672D760D2}" srcId="{86044FC3-3EDD-0C4C-8D77-E49E7D55C6A6}" destId="{5341CB0F-63D7-D343-95D1-DB7567C4C89A}" srcOrd="0" destOrd="0" parTransId="{4AFBD93B-3E94-D847-AAFA-24A023331229}" sibTransId="{0D3AF482-7B53-7E4D-9464-5BB99B07FD2E}"/>
    <dgm:cxn modelId="{1A24246F-3A20-9743-8ADA-77EB28145628}" srcId="{F3FC8688-3CB5-9F47-9786-3C62731ADE32}" destId="{4808AE84-25C0-4042-B927-EACDF73FFCF0}" srcOrd="0" destOrd="0" parTransId="{0A902F41-1E23-C144-9820-B3F1A2714E51}" sibTransId="{3FCE350D-7D10-DB46-BE7C-A8BEA2D8EE39}"/>
    <dgm:cxn modelId="{4A00FA71-15C4-BE44-B3EA-390D9FF25E5B}" srcId="{0CEDFFF4-D544-A74C-9128-C0CD4D856F37}" destId="{4957D8C9-9BEB-6A46-B935-A3ED2EC8012E}" srcOrd="4" destOrd="0" parTransId="{0679FA15-8015-944E-97FF-7FC0033AD59D}" sibTransId="{CBEBA5B8-A3B1-0C4D-BF6B-4477D8A1F090}"/>
    <dgm:cxn modelId="{FF384272-A118-B640-A2A2-5C3A43C773DF}" srcId="{0CEDFFF4-D544-A74C-9128-C0CD4D856F37}" destId="{D90DB5E8-D999-C942-A090-F78A8254B138}" srcOrd="1" destOrd="0" parTransId="{05E93676-2EDE-8E45-AF08-EE84FAAD8F97}" sibTransId="{686D7124-BC78-AA4D-AA66-9B6756BB69A4}"/>
    <dgm:cxn modelId="{B0778F85-C878-0C46-9E4D-9658BD52BD26}" type="presOf" srcId="{4808AE84-25C0-4042-B927-EACDF73FFCF0}" destId="{EFC71A21-0D12-FF4D-8DF0-368CEAB05B2E}" srcOrd="0" destOrd="0" presId="urn:microsoft.com/office/officeart/2005/8/layout/StepDownProcess"/>
    <dgm:cxn modelId="{30917A8A-B11D-0143-B6B4-4DBC6F5113B6}" srcId="{527B18BB-4CF0-9840-9226-9C95F04A719F}" destId="{63DABDA5-B136-8F4F-BE0F-525B9A79AF32}" srcOrd="0" destOrd="0" parTransId="{EFBF1C99-B488-3946-BD85-6BBE6FAF82BE}" sibTransId="{1165EFC9-7549-D940-BD58-32431EA95899}"/>
    <dgm:cxn modelId="{847CE58F-0370-2941-B1AD-5B1BE72DFC1C}" srcId="{0CEDFFF4-D544-A74C-9128-C0CD4D856F37}" destId="{86044FC3-3EDD-0C4C-8D77-E49E7D55C6A6}" srcOrd="2" destOrd="0" parTransId="{C30F27A4-9382-CE49-8E4F-4633865539F1}" sibTransId="{593394B2-C899-DA46-BBED-25D941B5FD5D}"/>
    <dgm:cxn modelId="{9981E3C4-7B35-F248-AB8A-0927C7D94C4A}" srcId="{4957D8C9-9BEB-6A46-B935-A3ED2EC8012E}" destId="{46DBFA6C-28F4-DF4E-8DEF-5E8EFF3CE27C}" srcOrd="0" destOrd="0" parTransId="{C39151E9-6C47-0B44-BC9E-50B70337780B}" sibTransId="{9FF177D8-BA6F-594C-991C-EE11516FC764}"/>
    <dgm:cxn modelId="{94E877C8-61D5-EC43-A9AF-B1DD0C4EBFD8}" type="presOf" srcId="{F3FC8688-3CB5-9F47-9786-3C62731ADE32}" destId="{619AADFC-F92B-5941-9B43-E7B1AD2B3ABD}" srcOrd="0" destOrd="0" presId="urn:microsoft.com/office/officeart/2005/8/layout/StepDownProcess"/>
    <dgm:cxn modelId="{056926CA-3516-094F-8489-ABD550F0AB43}" srcId="{0CEDFFF4-D544-A74C-9128-C0CD4D856F37}" destId="{F3FC8688-3CB5-9F47-9786-3C62731ADE32}" srcOrd="3" destOrd="0" parTransId="{7F1D04F2-2074-EC4D-A848-C12502DDB894}" sibTransId="{75023C0D-54AE-DE4D-8155-CF64B4A05CCA}"/>
    <dgm:cxn modelId="{697FF9E0-D3F6-264D-AA10-9D5E38F4AD68}" srcId="{0CEDFFF4-D544-A74C-9128-C0CD4D856F37}" destId="{527B18BB-4CF0-9840-9226-9C95F04A719F}" srcOrd="0" destOrd="0" parTransId="{760B15BF-472E-E744-B5BC-F925E3CE5BCE}" sibTransId="{EA570CD9-2652-3140-B282-418BBB176FD4}"/>
    <dgm:cxn modelId="{CD9F8EE6-416B-D345-A4AD-23F57304A6CE}" type="presOf" srcId="{5341CB0F-63D7-D343-95D1-DB7567C4C89A}" destId="{62A8E384-EBE8-4B44-8B71-23D5B5F97677}" srcOrd="0" destOrd="0" presId="urn:microsoft.com/office/officeart/2005/8/layout/StepDownProcess"/>
    <dgm:cxn modelId="{9380C5F4-29CF-EF4C-9B2C-539169ACB662}" type="presOf" srcId="{0CEDFFF4-D544-A74C-9128-C0CD4D856F37}" destId="{7A3C9B8F-EAA7-B945-9839-987B569B00FA}" srcOrd="0" destOrd="0" presId="urn:microsoft.com/office/officeart/2005/8/layout/StepDownProcess"/>
    <dgm:cxn modelId="{5A26FEF6-DBB9-8944-8F7C-D553387CB5DF}" srcId="{D90DB5E8-D999-C942-A090-F78A8254B138}" destId="{F90DD894-E298-4044-A857-DCF1EC55D7C1}" srcOrd="0" destOrd="0" parTransId="{40181A8F-D332-4F4B-B22C-0FB1947C28A7}" sibTransId="{84F73267-2701-104D-A623-6386B5D400F4}"/>
    <dgm:cxn modelId="{34504319-4C56-AC49-BC81-2B4172910BC9}" type="presParOf" srcId="{7A3C9B8F-EAA7-B945-9839-987B569B00FA}" destId="{2773C488-23A5-A745-92D0-49E3D1F04DCB}" srcOrd="0" destOrd="0" presId="urn:microsoft.com/office/officeart/2005/8/layout/StepDownProcess"/>
    <dgm:cxn modelId="{892D156B-A622-4A49-9A86-CD7657874015}" type="presParOf" srcId="{2773C488-23A5-A745-92D0-49E3D1F04DCB}" destId="{E2AF1F5E-7931-6E4F-8F47-A33B4172E5B8}" srcOrd="0" destOrd="0" presId="urn:microsoft.com/office/officeart/2005/8/layout/StepDownProcess"/>
    <dgm:cxn modelId="{DED6F371-E6E0-8340-AF72-8625B8F8671A}" type="presParOf" srcId="{2773C488-23A5-A745-92D0-49E3D1F04DCB}" destId="{BC05736D-D505-5542-A4E2-0881CEDF04E1}" srcOrd="1" destOrd="0" presId="urn:microsoft.com/office/officeart/2005/8/layout/StepDownProcess"/>
    <dgm:cxn modelId="{986DAA9E-18DD-C546-9245-CBA289EDAEFF}" type="presParOf" srcId="{2773C488-23A5-A745-92D0-49E3D1F04DCB}" destId="{D52DE8FA-913B-2649-898A-C65B9236DA93}" srcOrd="2" destOrd="0" presId="urn:microsoft.com/office/officeart/2005/8/layout/StepDownProcess"/>
    <dgm:cxn modelId="{E17F767B-4FBE-2F4C-9FB0-27793447B927}" type="presParOf" srcId="{7A3C9B8F-EAA7-B945-9839-987B569B00FA}" destId="{39B11397-2DE7-0F44-8D41-ADF8AA2A50B2}" srcOrd="1" destOrd="0" presId="urn:microsoft.com/office/officeart/2005/8/layout/StepDownProcess"/>
    <dgm:cxn modelId="{16E24A3F-5ACC-534B-840E-3898245C591C}" type="presParOf" srcId="{7A3C9B8F-EAA7-B945-9839-987B569B00FA}" destId="{F57B2B5B-313B-574D-B891-62996F4F0984}" srcOrd="2" destOrd="0" presId="urn:microsoft.com/office/officeart/2005/8/layout/StepDownProcess"/>
    <dgm:cxn modelId="{8986BEA4-973C-114E-894E-D2F14154C4EF}" type="presParOf" srcId="{F57B2B5B-313B-574D-B891-62996F4F0984}" destId="{FCA43D56-DD2E-2041-A1AE-F9620BE125FB}" srcOrd="0" destOrd="0" presId="urn:microsoft.com/office/officeart/2005/8/layout/StepDownProcess"/>
    <dgm:cxn modelId="{023DB60B-305F-A24A-8271-58E3254C2849}" type="presParOf" srcId="{F57B2B5B-313B-574D-B891-62996F4F0984}" destId="{70657E4F-1355-4443-BA73-538B58D3DBFF}" srcOrd="1" destOrd="0" presId="urn:microsoft.com/office/officeart/2005/8/layout/StepDownProcess"/>
    <dgm:cxn modelId="{5C8423CC-760D-5446-B981-674F9569DE75}" type="presParOf" srcId="{F57B2B5B-313B-574D-B891-62996F4F0984}" destId="{5CB90CCB-132B-C047-8389-7170D3C90D98}" srcOrd="2" destOrd="0" presId="urn:microsoft.com/office/officeart/2005/8/layout/StepDownProcess"/>
    <dgm:cxn modelId="{18874295-D527-5045-95A7-99F7259D8FB2}" type="presParOf" srcId="{7A3C9B8F-EAA7-B945-9839-987B569B00FA}" destId="{A8795770-B24C-B24B-92FF-4F9B1000E694}" srcOrd="3" destOrd="0" presId="urn:microsoft.com/office/officeart/2005/8/layout/StepDownProcess"/>
    <dgm:cxn modelId="{998D51A8-BA57-0940-8C4E-AB65B5997750}" type="presParOf" srcId="{7A3C9B8F-EAA7-B945-9839-987B569B00FA}" destId="{993AC614-53D2-634D-A128-C67E7BAC6762}" srcOrd="4" destOrd="0" presId="urn:microsoft.com/office/officeart/2005/8/layout/StepDownProcess"/>
    <dgm:cxn modelId="{9CE38E08-556F-BC48-89EA-719923F77C3F}" type="presParOf" srcId="{993AC614-53D2-634D-A128-C67E7BAC6762}" destId="{4E3D1316-E239-5948-8B75-9C445D5EDBB7}" srcOrd="0" destOrd="0" presId="urn:microsoft.com/office/officeart/2005/8/layout/StepDownProcess"/>
    <dgm:cxn modelId="{44C6832B-1F95-7947-8E5B-C3E872D9A868}" type="presParOf" srcId="{993AC614-53D2-634D-A128-C67E7BAC6762}" destId="{8C496464-A4ED-224A-B845-90B3EAFDCDBB}" srcOrd="1" destOrd="0" presId="urn:microsoft.com/office/officeart/2005/8/layout/StepDownProcess"/>
    <dgm:cxn modelId="{8FA9CC0C-9FBF-D84D-BEFA-B49D7FCCACC3}" type="presParOf" srcId="{993AC614-53D2-634D-A128-C67E7BAC6762}" destId="{62A8E384-EBE8-4B44-8B71-23D5B5F97677}" srcOrd="2" destOrd="0" presId="urn:microsoft.com/office/officeart/2005/8/layout/StepDownProcess"/>
    <dgm:cxn modelId="{26B04AC5-DE4C-CC4B-9B20-FBCF917E36DA}" type="presParOf" srcId="{7A3C9B8F-EAA7-B945-9839-987B569B00FA}" destId="{259E9C58-86A1-AB4B-9C49-99D5A5C3C057}" srcOrd="5" destOrd="0" presId="urn:microsoft.com/office/officeart/2005/8/layout/StepDownProcess"/>
    <dgm:cxn modelId="{A5F0EBE6-9BF5-994F-9DBC-A061AC77EC51}" type="presParOf" srcId="{7A3C9B8F-EAA7-B945-9839-987B569B00FA}" destId="{5C9A19BA-FB2C-6549-B284-8480129CC0D9}" srcOrd="6" destOrd="0" presId="urn:microsoft.com/office/officeart/2005/8/layout/StepDownProcess"/>
    <dgm:cxn modelId="{35F72422-9B4B-EB40-8A72-534C6E01961A}" type="presParOf" srcId="{5C9A19BA-FB2C-6549-B284-8480129CC0D9}" destId="{7E2478B0-F7F8-6848-BBF5-82ED73A53809}" srcOrd="0" destOrd="0" presId="urn:microsoft.com/office/officeart/2005/8/layout/StepDownProcess"/>
    <dgm:cxn modelId="{2DAD1749-E6FE-D043-AEFC-790BB77CCDC6}" type="presParOf" srcId="{5C9A19BA-FB2C-6549-B284-8480129CC0D9}" destId="{619AADFC-F92B-5941-9B43-E7B1AD2B3ABD}" srcOrd="1" destOrd="0" presId="urn:microsoft.com/office/officeart/2005/8/layout/StepDownProcess"/>
    <dgm:cxn modelId="{09FB56D8-6527-214B-8E96-F27238F479D9}" type="presParOf" srcId="{5C9A19BA-FB2C-6549-B284-8480129CC0D9}" destId="{EFC71A21-0D12-FF4D-8DF0-368CEAB05B2E}" srcOrd="2" destOrd="0" presId="urn:microsoft.com/office/officeart/2005/8/layout/StepDownProcess"/>
    <dgm:cxn modelId="{9198A511-EA73-E54D-ADB0-B4E735F59963}" type="presParOf" srcId="{7A3C9B8F-EAA7-B945-9839-987B569B00FA}" destId="{6B69B620-66F3-5144-8D01-506B05234290}" srcOrd="7" destOrd="0" presId="urn:microsoft.com/office/officeart/2005/8/layout/StepDownProcess"/>
    <dgm:cxn modelId="{5B62C47E-5389-ED43-9EDB-FC6746A814A8}" type="presParOf" srcId="{7A3C9B8F-EAA7-B945-9839-987B569B00FA}" destId="{5D77D049-279B-A74A-8CF7-2BB00548B641}" srcOrd="8" destOrd="0" presId="urn:microsoft.com/office/officeart/2005/8/layout/StepDownProcess"/>
    <dgm:cxn modelId="{79C94BBD-C199-F843-A306-930CDE917364}" type="presParOf" srcId="{5D77D049-279B-A74A-8CF7-2BB00548B641}" destId="{B8C62D2B-B3A9-5C4E-8E0B-DE6D2C5C1EE0}" srcOrd="0" destOrd="0" presId="urn:microsoft.com/office/officeart/2005/8/layout/StepDownProcess"/>
    <dgm:cxn modelId="{940B206C-D3E4-0244-9AB6-072DDDF7BF5D}" type="presParOf" srcId="{5D77D049-279B-A74A-8CF7-2BB00548B641}" destId="{104F524D-223B-CD48-A94B-DE856EEE37D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F1841-2730-4719-9807-B3F656C1099A}"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zh-TW" altLang="en-US"/>
        </a:p>
      </dgm:t>
    </dgm:pt>
    <dgm:pt modelId="{FAF8BCC3-15C6-423A-BE5F-9543FC3621AF}">
      <dgm:prSet phldrT="[文字]" custT="1"/>
      <dgm:spPr/>
      <dgm:t>
        <a:bodyPr/>
        <a:lstStyle/>
        <a:p>
          <a:r>
            <a:rPr lang="zh-TW" altLang="en-US" sz="1400" dirty="0">
              <a:latin typeface="標楷體" panose="03000509000000000000" pitchFamily="65" charset="-120"/>
              <a:ea typeface="標楷體" panose="03000509000000000000" pitchFamily="65" charset="-120"/>
            </a:rPr>
            <a:t>第八章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字串與陣列 </a:t>
          </a:r>
        </a:p>
      </dgm:t>
    </dgm:pt>
    <dgm:pt modelId="{64A6A213-C6EB-4C70-9021-E8BCF9D7EEF4}" type="parTrans" cxnId="{A5F61358-D478-4EEF-8B3A-686EE4C8D58C}">
      <dgm:prSet/>
      <dgm:spPr/>
      <dgm:t>
        <a:bodyPr/>
        <a:lstStyle/>
        <a:p>
          <a:endParaRPr lang="zh-TW" altLang="en-US" sz="1050">
            <a:latin typeface="+mn-ea"/>
            <a:ea typeface="+mn-ea"/>
          </a:endParaRPr>
        </a:p>
      </dgm:t>
    </dgm:pt>
    <dgm:pt modelId="{3133DF28-2F3D-4120-B429-22B2D7F9135B}" type="sibTrans" cxnId="{A5F61358-D478-4EEF-8B3A-686EE4C8D58C}">
      <dgm:prSet/>
      <dgm:spPr/>
      <dgm:t>
        <a:bodyPr/>
        <a:lstStyle/>
        <a:p>
          <a:endParaRPr lang="zh-TW" altLang="en-US" sz="1050">
            <a:latin typeface="+mn-ea"/>
            <a:ea typeface="+mn-ea"/>
          </a:endParaRPr>
        </a:p>
      </dgm:t>
    </dgm:pt>
    <dgm:pt modelId="{99D408A1-A46D-47C5-A8CC-006357F1722C}">
      <dgm:prSet phldrT="[文字]" custT="1"/>
      <dgm:spPr/>
      <dgm:t>
        <a:bodyPr/>
        <a:lstStyle/>
        <a:p>
          <a:pPr algn="l"/>
          <a:r>
            <a:rPr lang="zh-TW" altLang="en-US" sz="1200" dirty="0">
              <a:latin typeface="標楷體" panose="03000509000000000000" pitchFamily="65" charset="-120"/>
              <a:ea typeface="標楷體" panose="03000509000000000000" pitchFamily="65" charset="-120"/>
            </a:rPr>
            <a:t>用於物件的</a:t>
          </a:r>
          <a:r>
            <a:rPr lang="en-US" altLang="zh-TW" sz="1200" dirty="0">
              <a:latin typeface="標楷體" panose="03000509000000000000" pitchFamily="65" charset="-120"/>
              <a:ea typeface="標楷體" panose="03000509000000000000" pitchFamily="65" charset="-120"/>
            </a:rPr>
            <a:t>Name</a:t>
          </a:r>
          <a:r>
            <a:rPr lang="zh-TW" altLang="en-US" sz="1200" dirty="0">
              <a:latin typeface="標楷體" panose="03000509000000000000" pitchFamily="65" charset="-120"/>
              <a:ea typeface="標楷體" panose="03000509000000000000" pitchFamily="65" charset="-120"/>
            </a:rPr>
            <a:t>屬性，透過子字串並透過</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 進行比較</a:t>
          </a:r>
        </a:p>
      </dgm:t>
    </dgm:pt>
    <dgm:pt modelId="{306DFAC8-8BED-4819-8AF1-363A70F4AF79}" type="parTrans" cxnId="{01914978-AB33-4416-AF16-9DC630FC9E8D}">
      <dgm:prSet/>
      <dgm:spPr/>
      <dgm:t>
        <a:bodyPr/>
        <a:lstStyle/>
        <a:p>
          <a:endParaRPr lang="zh-TW" altLang="en-US" sz="1050">
            <a:latin typeface="+mn-ea"/>
            <a:ea typeface="+mn-ea"/>
          </a:endParaRPr>
        </a:p>
      </dgm:t>
    </dgm:pt>
    <dgm:pt modelId="{8C7C6BC6-D76C-4C40-AB8F-46F84F859368}" type="sibTrans" cxnId="{01914978-AB33-4416-AF16-9DC630FC9E8D}">
      <dgm:prSet/>
      <dgm:spPr/>
      <dgm:t>
        <a:bodyPr/>
        <a:lstStyle/>
        <a:p>
          <a:endParaRPr lang="zh-TW" altLang="en-US" sz="1050">
            <a:latin typeface="+mn-ea"/>
            <a:ea typeface="+mn-ea"/>
          </a:endParaRPr>
        </a:p>
      </dgm:t>
    </dgm:pt>
    <dgm:pt modelId="{82468544-64B8-494A-A480-A641141861FE}">
      <dgm:prSet phldrT="[文字]" custT="1"/>
      <dgm:spPr/>
      <dgm:t>
        <a:bodyPr/>
        <a:lstStyle/>
        <a:p>
          <a:pPr algn="l"/>
          <a:r>
            <a:rPr lang="zh-TW" altLang="en-US" sz="1200" dirty="0">
              <a:latin typeface="標楷體" panose="03000509000000000000" pitchFamily="65" charset="-120"/>
              <a:ea typeface="標楷體" panose="03000509000000000000" pitchFamily="65" charset="-120"/>
            </a:rPr>
            <a:t>運用</a:t>
          </a:r>
          <a:r>
            <a:rPr lang="en-US" altLang="zh-TW" sz="1200" dirty="0">
              <a:latin typeface="標楷體" panose="03000509000000000000" pitchFamily="65" charset="-120"/>
              <a:ea typeface="標楷體" panose="03000509000000000000" pitchFamily="65" charset="-120"/>
            </a:rPr>
            <a:t>foreach</a:t>
          </a:r>
          <a:r>
            <a:rPr lang="zh-TW" altLang="en-US" sz="1200" dirty="0">
              <a:latin typeface="標楷體" panose="03000509000000000000" pitchFamily="65" charset="-120"/>
              <a:ea typeface="標楷體" panose="03000509000000000000" pitchFamily="65" charset="-120"/>
            </a:rPr>
            <a:t>迴圈來走訪陣列，在此是走訪</a:t>
          </a:r>
          <a:r>
            <a:rPr lang="en-US" altLang="zh-TW" sz="1200" dirty="0">
              <a:latin typeface="標楷體" panose="03000509000000000000" pitchFamily="65" charset="-120"/>
              <a:ea typeface="標楷體" panose="03000509000000000000" pitchFamily="65" charset="-120"/>
            </a:rPr>
            <a:t>List</a:t>
          </a:r>
          <a:r>
            <a:rPr lang="zh-TW" altLang="en-US" sz="1200" dirty="0">
              <a:latin typeface="標楷體" panose="03000509000000000000" pitchFamily="65" charset="-120"/>
              <a:ea typeface="標楷體" panose="03000509000000000000" pitchFamily="65" charset="-120"/>
            </a:rPr>
            <a:t>型別物件</a:t>
          </a:r>
        </a:p>
      </dgm:t>
    </dgm:pt>
    <dgm:pt modelId="{2BAE6A53-E313-4401-A687-2355637E5E28}" type="parTrans" cxnId="{7CFF3549-C2D8-4FE9-AA9F-361CE559A4EB}">
      <dgm:prSet/>
      <dgm:spPr/>
      <dgm:t>
        <a:bodyPr/>
        <a:lstStyle/>
        <a:p>
          <a:endParaRPr lang="zh-TW" altLang="en-US" sz="1050">
            <a:latin typeface="+mn-ea"/>
            <a:ea typeface="+mn-ea"/>
          </a:endParaRPr>
        </a:p>
      </dgm:t>
    </dgm:pt>
    <dgm:pt modelId="{63551693-6206-46B0-9FB0-0C493D707365}" type="sibTrans" cxnId="{7CFF3549-C2D8-4FE9-AA9F-361CE559A4EB}">
      <dgm:prSet/>
      <dgm:spPr/>
      <dgm:t>
        <a:bodyPr/>
        <a:lstStyle/>
        <a:p>
          <a:endParaRPr lang="zh-TW" altLang="en-US" sz="1050">
            <a:latin typeface="+mn-ea"/>
            <a:ea typeface="+mn-ea"/>
          </a:endParaRPr>
        </a:p>
      </dgm:t>
    </dgm:pt>
    <dgm:pt modelId="{776F34FB-C158-42C8-B98E-73B2ADDDB30B}">
      <dgm:prSet phldrT="[文字]" custT="1"/>
      <dgm:spPr/>
      <dgm:t>
        <a:bodyPr/>
        <a:lstStyle/>
        <a:p>
          <a:r>
            <a:rPr lang="zh-TW" altLang="en-US" sz="1400" dirty="0">
              <a:latin typeface="標楷體" panose="03000509000000000000" pitchFamily="65" charset="-120"/>
              <a:ea typeface="標楷體" panose="03000509000000000000" pitchFamily="65" charset="-120"/>
            </a:rPr>
            <a:t>第九章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類別與物件</a:t>
          </a:r>
        </a:p>
      </dgm:t>
    </dgm:pt>
    <dgm:pt modelId="{1D41D1D9-844B-4303-ACAF-EB9616938BC7}" type="parTrans" cxnId="{54F68CCE-EAA8-4D25-A90C-70A6FD7B81C2}">
      <dgm:prSet/>
      <dgm:spPr/>
      <dgm:t>
        <a:bodyPr/>
        <a:lstStyle/>
        <a:p>
          <a:endParaRPr lang="zh-TW" altLang="en-US" sz="1050">
            <a:latin typeface="+mn-ea"/>
            <a:ea typeface="+mn-ea"/>
          </a:endParaRPr>
        </a:p>
      </dgm:t>
    </dgm:pt>
    <dgm:pt modelId="{7498FDA3-D13A-4E40-9ECB-CEA1EB595AF8}" type="sibTrans" cxnId="{54F68CCE-EAA8-4D25-A90C-70A6FD7B81C2}">
      <dgm:prSet/>
      <dgm:spPr/>
      <dgm:t>
        <a:bodyPr/>
        <a:lstStyle/>
        <a:p>
          <a:endParaRPr lang="zh-TW" altLang="en-US" sz="1050">
            <a:latin typeface="+mn-ea"/>
            <a:ea typeface="+mn-ea"/>
          </a:endParaRPr>
        </a:p>
      </dgm:t>
    </dgm:pt>
    <dgm:pt modelId="{E90887F6-2BF8-4D4F-ADA9-AA9FC2D8661C}">
      <dgm:prSet phldrT="[文字]" custT="1"/>
      <dgm:spPr/>
      <dgm:t>
        <a:bodyPr/>
        <a:lstStyle/>
        <a:p>
          <a:r>
            <a:rPr lang="zh-TW" altLang="en-US" sz="1200" dirty="0">
              <a:latin typeface="標楷體" panose="03000509000000000000" pitchFamily="65" charset="-120"/>
              <a:ea typeface="標楷體" panose="03000509000000000000" pitchFamily="65" charset="-120"/>
            </a:rPr>
            <a:t>本系統程式碼都是以類別為主體撰寫的</a:t>
          </a:r>
        </a:p>
      </dgm:t>
    </dgm:pt>
    <dgm:pt modelId="{A35D282A-61A2-4261-8A87-AE0559CE0CD3}" type="parTrans" cxnId="{4095A8CB-B604-48EF-A220-2758297B8AD1}">
      <dgm:prSet/>
      <dgm:spPr/>
      <dgm:t>
        <a:bodyPr/>
        <a:lstStyle/>
        <a:p>
          <a:endParaRPr lang="zh-TW" altLang="en-US" sz="1050">
            <a:latin typeface="+mn-ea"/>
            <a:ea typeface="+mn-ea"/>
          </a:endParaRPr>
        </a:p>
      </dgm:t>
    </dgm:pt>
    <dgm:pt modelId="{5523F82C-4EED-44DB-BB3E-4D934098650E}" type="sibTrans" cxnId="{4095A8CB-B604-48EF-A220-2758297B8AD1}">
      <dgm:prSet/>
      <dgm:spPr/>
      <dgm:t>
        <a:bodyPr/>
        <a:lstStyle/>
        <a:p>
          <a:endParaRPr lang="zh-TW" altLang="en-US" sz="1050">
            <a:latin typeface="+mn-ea"/>
            <a:ea typeface="+mn-ea"/>
          </a:endParaRPr>
        </a:p>
      </dgm:t>
    </dgm:pt>
    <dgm:pt modelId="{37BD8F8C-0120-4ECA-8F9F-E4F309A0DA81}">
      <dgm:prSet phldrT="[文字]" custT="1"/>
      <dgm:spPr/>
      <dgm:t>
        <a:bodyPr/>
        <a:lstStyle/>
        <a:p>
          <a:r>
            <a:rPr lang="zh-TW" altLang="en-US" sz="1200" dirty="0">
              <a:latin typeface="標楷體" panose="03000509000000000000" pitchFamily="65" charset="-120"/>
              <a:ea typeface="標楷體" panose="03000509000000000000" pitchFamily="65" charset="-120"/>
            </a:rPr>
            <a:t>本系統在屬性成員或是讀寫資料，都會運用到物件來協助</a:t>
          </a:r>
        </a:p>
      </dgm:t>
    </dgm:pt>
    <dgm:pt modelId="{D2B68F59-F2B4-4776-BFD2-3D537BAD8E14}" type="parTrans" cxnId="{E775128A-C90C-4219-BAF4-D4E74081BE11}">
      <dgm:prSet/>
      <dgm:spPr/>
      <dgm:t>
        <a:bodyPr/>
        <a:lstStyle/>
        <a:p>
          <a:endParaRPr lang="zh-TW" altLang="en-US" sz="1050">
            <a:latin typeface="+mn-ea"/>
            <a:ea typeface="+mn-ea"/>
          </a:endParaRPr>
        </a:p>
      </dgm:t>
    </dgm:pt>
    <dgm:pt modelId="{81663E70-D69E-4F9C-A651-B187B05F28EB}" type="sibTrans" cxnId="{E775128A-C90C-4219-BAF4-D4E74081BE11}">
      <dgm:prSet/>
      <dgm:spPr/>
      <dgm:t>
        <a:bodyPr/>
        <a:lstStyle/>
        <a:p>
          <a:endParaRPr lang="zh-TW" altLang="en-US" sz="1050">
            <a:latin typeface="+mn-ea"/>
            <a:ea typeface="+mn-ea"/>
          </a:endParaRPr>
        </a:p>
      </dgm:t>
    </dgm:pt>
    <dgm:pt modelId="{FAA628D5-3ED8-456C-AD38-9D819C8CB842}">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或是各</a:t>
          </a:r>
          <a:r>
            <a:rPr lang="en-US" altLang="zh-TW" sz="1200" dirty="0" err="1">
              <a:latin typeface="標楷體" panose="03000509000000000000" pitchFamily="65" charset="-120"/>
              <a:ea typeface="標楷體" panose="03000509000000000000" pitchFamily="65" charset="-120"/>
            </a:rPr>
            <a:t>Form.cs</a:t>
          </a:r>
          <a:r>
            <a:rPr lang="zh-TW" altLang="en-US" sz="1200" dirty="0">
              <a:latin typeface="標楷體" panose="03000509000000000000" pitchFamily="65" charset="-120"/>
              <a:ea typeface="標楷體" panose="03000509000000000000" pitchFamily="65" charset="-120"/>
            </a:rPr>
            <a:t>的類別、方法、屬性、建構子、欄位都有運用到存取修飾子</a:t>
          </a:r>
        </a:p>
      </dgm:t>
    </dgm:pt>
    <dgm:pt modelId="{D3D6025C-B95A-4D50-BB8F-3C2C28CE6DA8}" type="parTrans" cxnId="{43E18D33-49F2-442B-949B-75B16E0DD1DC}">
      <dgm:prSet/>
      <dgm:spPr/>
      <dgm:t>
        <a:bodyPr/>
        <a:lstStyle/>
        <a:p>
          <a:endParaRPr lang="zh-TW" altLang="en-US" sz="1050">
            <a:latin typeface="+mn-ea"/>
            <a:ea typeface="+mn-ea"/>
          </a:endParaRPr>
        </a:p>
      </dgm:t>
    </dgm:pt>
    <dgm:pt modelId="{B57218DA-285C-4863-8A26-E09ED1E9EDCB}" type="sibTrans" cxnId="{43E18D33-49F2-442B-949B-75B16E0DD1DC}">
      <dgm:prSet/>
      <dgm:spPr/>
      <dgm:t>
        <a:bodyPr/>
        <a:lstStyle/>
        <a:p>
          <a:endParaRPr lang="zh-TW" altLang="en-US" sz="1050">
            <a:latin typeface="+mn-ea"/>
            <a:ea typeface="+mn-ea"/>
          </a:endParaRPr>
        </a:p>
      </dgm:t>
    </dgm:pt>
    <dgm:pt modelId="{1DE8E4B9-478D-4E7F-8C8B-6D3DA4EC3E8F}">
      <dgm:prSet phldrT="[文字]" custT="1"/>
      <dgm:spPr/>
      <dgm:t>
        <a:bodyPr/>
        <a:lstStyle/>
        <a:p>
          <a:r>
            <a:rPr lang="zh-TW" altLang="en-US" sz="1400" dirty="0">
              <a:latin typeface="標楷體" panose="03000509000000000000" pitchFamily="65" charset="-120"/>
              <a:ea typeface="標楷體" panose="03000509000000000000" pitchFamily="65" charset="-120"/>
            </a:rPr>
            <a:t>第十章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繼承與介面</a:t>
          </a:r>
        </a:p>
      </dgm:t>
    </dgm:pt>
    <dgm:pt modelId="{064225A9-FE7B-42A6-BF6D-6E5407FA842A}" type="parTrans" cxnId="{17B947F2-D2B1-4B11-98BA-F6A170EACE0F}">
      <dgm:prSet/>
      <dgm:spPr/>
      <dgm:t>
        <a:bodyPr/>
        <a:lstStyle/>
        <a:p>
          <a:endParaRPr lang="zh-TW" altLang="en-US" sz="1050">
            <a:latin typeface="+mn-ea"/>
            <a:ea typeface="+mn-ea"/>
          </a:endParaRPr>
        </a:p>
      </dgm:t>
    </dgm:pt>
    <dgm:pt modelId="{4133341E-3A18-4D5F-A15D-ADF376E3B86C}" type="sibTrans" cxnId="{17B947F2-D2B1-4B11-98BA-F6A170EACE0F}">
      <dgm:prSet/>
      <dgm:spPr/>
      <dgm:t>
        <a:bodyPr/>
        <a:lstStyle/>
        <a:p>
          <a:endParaRPr lang="zh-TW" altLang="en-US" sz="1050">
            <a:latin typeface="+mn-ea"/>
            <a:ea typeface="+mn-ea"/>
          </a:endParaRPr>
        </a:p>
      </dgm:t>
    </dgm:pt>
    <dgm:pt modelId="{ACB3E1C9-3BFE-4DA0-82D6-3CC1FB4C0DC5}">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中，</a:t>
          </a:r>
          <a:r>
            <a:rPr lang="en-US" altLang="zh-TW" sz="1200" dirty="0" err="1">
              <a:latin typeface="標楷體" panose="03000509000000000000" pitchFamily="65" charset="-120"/>
              <a:ea typeface="標楷體" panose="03000509000000000000" pitchFamily="65" charset="-120"/>
            </a:rPr>
            <a:t>FoodInfo</a:t>
          </a:r>
          <a:r>
            <a:rPr lang="zh-TW" altLang="en-US" sz="1200" dirty="0">
              <a:latin typeface="標楷體" panose="03000509000000000000" pitchFamily="65" charset="-120"/>
              <a:ea typeface="標楷體" panose="03000509000000000000" pitchFamily="65" charset="-120"/>
            </a:rPr>
            <a:t>繼承</a:t>
          </a:r>
          <a:r>
            <a:rPr lang="en-US" altLang="zh-TW" sz="1200" dirty="0">
              <a:latin typeface="標楷體" panose="03000509000000000000" pitchFamily="65" charset="-120"/>
              <a:ea typeface="標楷體" panose="03000509000000000000" pitchFamily="65" charset="-120"/>
            </a:rPr>
            <a:t>Food</a:t>
          </a:r>
          <a:r>
            <a:rPr lang="zh-TW" altLang="en-US" sz="1200" dirty="0">
              <a:latin typeface="標楷體" panose="03000509000000000000" pitchFamily="65" charset="-120"/>
              <a:ea typeface="標楷體" panose="03000509000000000000" pitchFamily="65" charset="-120"/>
            </a:rPr>
            <a:t>類別</a:t>
          </a:r>
        </a:p>
      </dgm:t>
    </dgm:pt>
    <dgm:pt modelId="{92F9E17F-7699-4E3F-86D5-68B503AD9FF6}" type="parTrans" cxnId="{5868ADCA-D716-401E-8682-90C2B7BAD12C}">
      <dgm:prSet/>
      <dgm:spPr/>
      <dgm:t>
        <a:bodyPr/>
        <a:lstStyle/>
        <a:p>
          <a:endParaRPr lang="zh-TW" altLang="en-US" sz="1050">
            <a:latin typeface="+mn-ea"/>
            <a:ea typeface="+mn-ea"/>
          </a:endParaRPr>
        </a:p>
      </dgm:t>
    </dgm:pt>
    <dgm:pt modelId="{8EC6BDE2-087B-44C3-AA9F-7B28BD159DED}" type="sibTrans" cxnId="{5868ADCA-D716-401E-8682-90C2B7BAD12C}">
      <dgm:prSet/>
      <dgm:spPr/>
      <dgm:t>
        <a:bodyPr/>
        <a:lstStyle/>
        <a:p>
          <a:endParaRPr lang="zh-TW" altLang="en-US" sz="1050">
            <a:latin typeface="+mn-ea"/>
            <a:ea typeface="+mn-ea"/>
          </a:endParaRPr>
        </a:p>
      </dgm:t>
    </dgm:pt>
    <dgm:pt modelId="{1868D106-7E97-4826-8649-D4A5A95C4972}">
      <dgm:prSet phldrT="[文字]" custT="1"/>
      <dgm:spPr/>
      <dgm:t>
        <a:bodyPr/>
        <a:lstStyle/>
        <a:p>
          <a:r>
            <a:rPr lang="zh-TW" altLang="en-US" sz="1400" dirty="0">
              <a:latin typeface="標楷體" panose="03000509000000000000" pitchFamily="65" charset="-120"/>
              <a:ea typeface="標楷體" panose="03000509000000000000" pitchFamily="65" charset="-120"/>
            </a:rPr>
            <a:t>第十二章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例外處理、委派與執行緒</a:t>
          </a:r>
        </a:p>
      </dgm:t>
    </dgm:pt>
    <dgm:pt modelId="{F8955354-4392-440E-975E-8B43041183AD}" type="parTrans" cxnId="{AD9C4C42-8F02-4CC1-B771-B8AB367C393E}">
      <dgm:prSet/>
      <dgm:spPr/>
      <dgm:t>
        <a:bodyPr/>
        <a:lstStyle/>
        <a:p>
          <a:endParaRPr lang="zh-TW" altLang="en-US" sz="1050">
            <a:latin typeface="+mn-ea"/>
            <a:ea typeface="+mn-ea"/>
          </a:endParaRPr>
        </a:p>
      </dgm:t>
    </dgm:pt>
    <dgm:pt modelId="{7E42B033-F21B-4854-9419-0DF2C6B4CEE1}" type="sibTrans" cxnId="{AD9C4C42-8F02-4CC1-B771-B8AB367C393E}">
      <dgm:prSet/>
      <dgm:spPr/>
      <dgm:t>
        <a:bodyPr/>
        <a:lstStyle/>
        <a:p>
          <a:endParaRPr lang="zh-TW" altLang="en-US" sz="1050">
            <a:latin typeface="+mn-ea"/>
            <a:ea typeface="+mn-ea"/>
          </a:endParaRPr>
        </a:p>
      </dgm:t>
    </dgm:pt>
    <dgm:pt modelId="{AE68A4F5-22D1-4F98-8E0D-4E09B65160B7}">
      <dgm:prSet phldrT="[文字]"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a:latin typeface="標楷體" panose="03000509000000000000" pitchFamily="65" charset="-120"/>
              <a:ea typeface="標楷體" panose="03000509000000000000" pitchFamily="65" charset="-120"/>
            </a:rPr>
            <a:t>Button</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Panel</a:t>
          </a:r>
          <a:r>
            <a:rPr lang="zh-TW" altLang="en-US" sz="1200" dirty="0">
              <a:latin typeface="標楷體" panose="03000509000000000000" pitchFamily="65" charset="-120"/>
              <a:ea typeface="標楷體" panose="03000509000000000000" pitchFamily="65" charset="-120"/>
            </a:rPr>
            <a:t>物件運用委派來實現同事件發生時，有一樣的處理方法</a:t>
          </a:r>
        </a:p>
      </dgm:t>
    </dgm:pt>
    <dgm:pt modelId="{94A6E41F-E5A5-48F0-89BE-7D75112831EA}" type="parTrans" cxnId="{97E262E6-0FEF-4BB0-BAD7-2AFBCEA876BC}">
      <dgm:prSet/>
      <dgm:spPr/>
      <dgm:t>
        <a:bodyPr/>
        <a:lstStyle/>
        <a:p>
          <a:endParaRPr lang="zh-TW" altLang="en-US" sz="1050">
            <a:latin typeface="+mn-ea"/>
            <a:ea typeface="+mn-ea"/>
          </a:endParaRPr>
        </a:p>
      </dgm:t>
    </dgm:pt>
    <dgm:pt modelId="{A2644213-C164-4008-942F-8D6C1107BF22}" type="sibTrans" cxnId="{97E262E6-0FEF-4BB0-BAD7-2AFBCEA876BC}">
      <dgm:prSet/>
      <dgm:spPr/>
      <dgm:t>
        <a:bodyPr/>
        <a:lstStyle/>
        <a:p>
          <a:endParaRPr lang="zh-TW" altLang="en-US" sz="1050">
            <a:latin typeface="+mn-ea"/>
            <a:ea typeface="+mn-ea"/>
          </a:endParaRPr>
        </a:p>
      </dgm:t>
    </dgm:pt>
    <dgm:pt modelId="{5E3B4922-6BCC-4310-88AD-85F490793FA7}">
      <dgm:prSet custT="1"/>
      <dgm:spPr/>
      <dgm:t>
        <a:bodyPr/>
        <a:lstStyle/>
        <a:p>
          <a:r>
            <a:rPr lang="zh-TW" altLang="en-US" sz="1200" dirty="0">
              <a:latin typeface="標楷體" panose="03000509000000000000" pitchFamily="65" charset="-120"/>
              <a:ea typeface="標楷體" panose="03000509000000000000" pitchFamily="65" charset="-120"/>
            </a:rPr>
            <a:t>運用例外處理來進行偵測餐點按鈕實際對應的餐點</a:t>
          </a:r>
          <a:r>
            <a:rPr lang="en-US" altLang="zh-TW" sz="1200" dirty="0">
              <a:latin typeface="標楷體" panose="03000509000000000000" pitchFamily="65" charset="-120"/>
              <a:ea typeface="標楷體" panose="03000509000000000000" pitchFamily="65" charset="-120"/>
            </a:rPr>
            <a:t>NDJSON</a:t>
          </a:r>
          <a:r>
            <a:rPr lang="zh-TW" altLang="en-US" sz="1200" dirty="0">
              <a:latin typeface="標楷體" panose="03000509000000000000" pitchFamily="65" charset="-120"/>
              <a:ea typeface="標楷體" panose="03000509000000000000" pitchFamily="65" charset="-120"/>
            </a:rPr>
            <a:t>檔案可能不存在，並發生例外時顯示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敬請期待</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dgm:t>
    </dgm:pt>
    <dgm:pt modelId="{AF0D6C99-FC12-4E5C-B7E7-31A312001767}" type="parTrans" cxnId="{EF042D3B-8E01-4D44-89AF-85635ABE90F6}">
      <dgm:prSet/>
      <dgm:spPr/>
      <dgm:t>
        <a:bodyPr/>
        <a:lstStyle/>
        <a:p>
          <a:endParaRPr lang="zh-TW" altLang="en-US" sz="1050">
            <a:latin typeface="+mn-ea"/>
            <a:ea typeface="+mn-ea"/>
          </a:endParaRPr>
        </a:p>
      </dgm:t>
    </dgm:pt>
    <dgm:pt modelId="{A8446DDA-F555-4E76-A544-F142F0780997}" type="sibTrans" cxnId="{EF042D3B-8E01-4D44-89AF-85635ABE90F6}">
      <dgm:prSet/>
      <dgm:spPr/>
      <dgm:t>
        <a:bodyPr/>
        <a:lstStyle/>
        <a:p>
          <a:endParaRPr lang="zh-TW" altLang="en-US" sz="1050">
            <a:latin typeface="+mn-ea"/>
            <a:ea typeface="+mn-ea"/>
          </a:endParaRPr>
        </a:p>
      </dgm:t>
    </dgm:pt>
    <dgm:pt modelId="{B077CC16-741D-4517-B7CB-0C8A5F6AD982}">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第十三章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視窗應用程式的事件處理</a:t>
          </a:r>
        </a:p>
      </dgm:t>
    </dgm:pt>
    <dgm:pt modelId="{673B48CF-FC5D-4460-87AD-FB058CF58035}" type="parTrans" cxnId="{E8EA7137-2556-42B1-94A2-5EEA743318CB}">
      <dgm:prSet/>
      <dgm:spPr/>
      <dgm:t>
        <a:bodyPr/>
        <a:lstStyle/>
        <a:p>
          <a:endParaRPr lang="zh-TW" altLang="en-US" sz="1050">
            <a:latin typeface="+mn-ea"/>
            <a:ea typeface="+mn-ea"/>
          </a:endParaRPr>
        </a:p>
      </dgm:t>
    </dgm:pt>
    <dgm:pt modelId="{6B76BE61-093D-4615-9B26-F77DC23DB12E}" type="sibTrans" cxnId="{E8EA7137-2556-42B1-94A2-5EEA743318CB}">
      <dgm:prSet/>
      <dgm:spPr/>
      <dgm:t>
        <a:bodyPr/>
        <a:lstStyle/>
        <a:p>
          <a:endParaRPr lang="zh-TW" altLang="en-US" sz="1050">
            <a:latin typeface="+mn-ea"/>
            <a:ea typeface="+mn-ea"/>
          </a:endParaRPr>
        </a:p>
      </dgm:t>
    </dgm:pt>
    <dgm:pt modelId="{F5B31665-7A60-4B5F-9A27-9131759EB190}">
      <dgm:prSet custT="1"/>
      <dgm:spPr/>
      <dgm:t>
        <a:bodyPr/>
        <a:lstStyle/>
        <a:p>
          <a:r>
            <a:rPr lang="zh-TW" altLang="en-US" sz="1200" dirty="0">
              <a:latin typeface="標楷體" panose="03000509000000000000" pitchFamily="65" charset="-120"/>
              <a:ea typeface="標楷體" panose="03000509000000000000" pitchFamily="65" charset="-120"/>
            </a:rPr>
            <a:t>系統的運用中，有採用事件觸發來與使用者互動，如</a:t>
          </a:r>
          <a:r>
            <a:rPr lang="en-US" altLang="zh-TW" sz="1200" dirty="0">
              <a:latin typeface="標楷體" panose="03000509000000000000" pitchFamily="65" charset="-120"/>
              <a:ea typeface="標楷體" panose="03000509000000000000" pitchFamily="65" charset="-120"/>
            </a:rPr>
            <a:t>Click</a:t>
          </a:r>
          <a:r>
            <a:rPr lang="zh-TW" altLang="en-US" sz="1200" dirty="0">
              <a:latin typeface="標楷體" panose="03000509000000000000" pitchFamily="65" charset="-120"/>
              <a:ea typeface="標楷體" panose="03000509000000000000" pitchFamily="65" charset="-120"/>
            </a:rPr>
            <a:t>事件</a:t>
          </a:r>
        </a:p>
      </dgm:t>
    </dgm:pt>
    <dgm:pt modelId="{442C86B0-70CB-434C-8059-73BCFF016632}" type="parTrans" cxnId="{F1020BE7-B914-49D4-9CC5-B83252F5F3A9}">
      <dgm:prSet/>
      <dgm:spPr/>
      <dgm:t>
        <a:bodyPr/>
        <a:lstStyle/>
        <a:p>
          <a:endParaRPr lang="zh-TW" altLang="en-US" sz="1050">
            <a:latin typeface="+mn-ea"/>
            <a:ea typeface="+mn-ea"/>
          </a:endParaRPr>
        </a:p>
      </dgm:t>
    </dgm:pt>
    <dgm:pt modelId="{1E5C45DF-AF7D-438F-8B92-06C83A765FC6}" type="sibTrans" cxnId="{F1020BE7-B914-49D4-9CC5-B83252F5F3A9}">
      <dgm:prSet/>
      <dgm:spPr/>
      <dgm:t>
        <a:bodyPr/>
        <a:lstStyle/>
        <a:p>
          <a:endParaRPr lang="zh-TW" altLang="en-US" sz="1050">
            <a:latin typeface="+mn-ea"/>
            <a:ea typeface="+mn-ea"/>
          </a:endParaRPr>
        </a:p>
      </dgm:t>
    </dgm:pt>
    <dgm:pt modelId="{F163E63A-CA2A-401F-B8B9-16CE5095EEA9}">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第十四章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多表單視窗應用程式與清單控制項</a:t>
          </a:r>
        </a:p>
      </dgm:t>
    </dgm:pt>
    <dgm:pt modelId="{5D2D4148-1ABA-478E-8525-A3649714C86A}" type="parTrans" cxnId="{57130BCF-26F7-412A-8164-2E90EF6E1CC2}">
      <dgm:prSet/>
      <dgm:spPr/>
      <dgm:t>
        <a:bodyPr/>
        <a:lstStyle/>
        <a:p>
          <a:endParaRPr lang="zh-TW" altLang="en-US" sz="1050">
            <a:latin typeface="+mn-ea"/>
            <a:ea typeface="+mn-ea"/>
          </a:endParaRPr>
        </a:p>
      </dgm:t>
    </dgm:pt>
    <dgm:pt modelId="{21618060-37E4-4954-965F-5E90787253CB}" type="sibTrans" cxnId="{57130BCF-26F7-412A-8164-2E90EF6E1CC2}">
      <dgm:prSet/>
      <dgm:spPr/>
      <dgm:t>
        <a:bodyPr/>
        <a:lstStyle/>
        <a:p>
          <a:endParaRPr lang="zh-TW" altLang="en-US" sz="1050">
            <a:latin typeface="+mn-ea"/>
            <a:ea typeface="+mn-ea"/>
          </a:endParaRPr>
        </a:p>
      </dgm:t>
    </dgm:pt>
    <dgm:pt modelId="{FB2C39DC-D059-4DBF-A8EC-D3D72E575FA7}">
      <dgm:prSet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err="1">
              <a:latin typeface="標楷體" panose="03000509000000000000" pitchFamily="65" charset="-120"/>
              <a:ea typeface="標楷體" panose="03000509000000000000" pitchFamily="65" charset="-120"/>
            </a:rPr>
            <a:t>Login.cs</a:t>
          </a:r>
          <a:r>
            <a:rPr lang="zh-TW" altLang="en-US" sz="1200" dirty="0">
              <a:latin typeface="標楷體" panose="03000509000000000000" pitchFamily="65" charset="-120"/>
              <a:ea typeface="標楷體" panose="03000509000000000000" pitchFamily="65" charset="-120"/>
            </a:rPr>
            <a:t>與</a:t>
          </a:r>
          <a:r>
            <a:rPr lang="en-US" altLang="zh-TW" sz="1200" dirty="0" err="1">
              <a:latin typeface="標楷體" panose="03000509000000000000" pitchFamily="65" charset="-120"/>
              <a:ea typeface="標楷體" panose="03000509000000000000" pitchFamily="65" charset="-120"/>
            </a:rPr>
            <a:t>Map.cs</a:t>
          </a:r>
          <a:r>
            <a:rPr lang="zh-TW" altLang="en-US" sz="1200" dirty="0">
              <a:latin typeface="標楷體" panose="03000509000000000000" pitchFamily="65" charset="-120"/>
              <a:ea typeface="標楷體" panose="03000509000000000000" pitchFamily="65" charset="-120"/>
            </a:rPr>
            <a:t>之間存在多表單情況存在</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不過只會有一個</a:t>
          </a:r>
          <a:r>
            <a:rPr lang="en-US" altLang="zh-TW" sz="1200" dirty="0">
              <a:latin typeface="標楷體" panose="03000509000000000000" pitchFamily="65" charset="-120"/>
              <a:ea typeface="標楷體" panose="03000509000000000000" pitchFamily="65" charset="-120"/>
            </a:rPr>
            <a:t>Show)</a:t>
          </a:r>
          <a:endParaRPr lang="zh-TW" altLang="en-US" sz="1200" dirty="0">
            <a:latin typeface="標楷體" panose="03000509000000000000" pitchFamily="65" charset="-120"/>
            <a:ea typeface="標楷體" panose="03000509000000000000" pitchFamily="65" charset="-120"/>
          </a:endParaRPr>
        </a:p>
      </dgm:t>
    </dgm:pt>
    <dgm:pt modelId="{0E28318F-F724-4ABF-8C48-B520EA07D777}" type="parTrans" cxnId="{765FDADD-242B-426E-99D8-24BC676FCA77}">
      <dgm:prSet/>
      <dgm:spPr/>
      <dgm:t>
        <a:bodyPr/>
        <a:lstStyle/>
        <a:p>
          <a:endParaRPr lang="zh-TW" altLang="en-US" sz="1050">
            <a:latin typeface="+mn-ea"/>
            <a:ea typeface="+mn-ea"/>
          </a:endParaRPr>
        </a:p>
      </dgm:t>
    </dgm:pt>
    <dgm:pt modelId="{0A24AD04-853A-436D-A4CF-0A0F0092BC3A}" type="sibTrans" cxnId="{765FDADD-242B-426E-99D8-24BC676FCA77}">
      <dgm:prSet/>
      <dgm:spPr/>
      <dgm:t>
        <a:bodyPr/>
        <a:lstStyle/>
        <a:p>
          <a:endParaRPr lang="zh-TW" altLang="en-US" sz="1050">
            <a:latin typeface="+mn-ea"/>
            <a:ea typeface="+mn-ea"/>
          </a:endParaRPr>
        </a:p>
      </dgm:t>
    </dgm:pt>
    <dgm:pt modelId="{3D4E85FE-CFFA-4903-BEA5-0FB9FC70107E}">
      <dgm:prSet custT="1"/>
      <dgm:spPr/>
      <dgm:t>
        <a:bodyPr/>
        <a:lstStyle/>
        <a:p>
          <a:r>
            <a:rPr lang="zh-TW" altLang="en-US" sz="1200" dirty="0">
              <a:latin typeface="標楷體" panose="03000509000000000000" pitchFamily="65" charset="-120"/>
              <a:ea typeface="標楷體" panose="03000509000000000000" pitchFamily="65" charset="-120"/>
            </a:rPr>
            <a:t>在樓層、座位或預約室</a:t>
          </a:r>
          <a:r>
            <a:rPr lang="en-US" altLang="zh-TW" sz="1200" dirty="0">
              <a:latin typeface="標楷體" panose="03000509000000000000" pitchFamily="65" charset="-120"/>
              <a:ea typeface="標楷體" panose="03000509000000000000" pitchFamily="65" charset="-120"/>
            </a:rPr>
            <a:t>ID</a:t>
          </a:r>
          <a:r>
            <a:rPr lang="zh-TW" altLang="en-US" sz="1200" dirty="0">
              <a:latin typeface="標楷體" panose="03000509000000000000" pitchFamily="65" charset="-120"/>
              <a:ea typeface="標楷體" panose="03000509000000000000" pitchFamily="65" charset="-120"/>
            </a:rPr>
            <a:t>運用</a:t>
          </a:r>
          <a:r>
            <a:rPr lang="en-US" altLang="zh-TW" sz="1200" dirty="0" err="1">
              <a:latin typeface="標楷體" panose="03000509000000000000" pitchFamily="65" charset="-120"/>
              <a:ea typeface="標楷體" panose="03000509000000000000" pitchFamily="65" charset="-120"/>
            </a:rPr>
            <a:t>ComboBox</a:t>
          </a:r>
          <a:r>
            <a:rPr lang="zh-TW" altLang="en-US" sz="1200" dirty="0">
              <a:latin typeface="標楷體" panose="03000509000000000000" pitchFamily="65" charset="-120"/>
              <a:ea typeface="標楷體" panose="03000509000000000000" pitchFamily="65" charset="-120"/>
            </a:rPr>
            <a:t>來呈現</a:t>
          </a:r>
        </a:p>
      </dgm:t>
    </dgm:pt>
    <dgm:pt modelId="{B8A21348-C5F9-4282-8E10-CB135ABCD72E}" type="parTrans" cxnId="{F6BAFFC7-9346-4083-BA24-CA7ECB2A619B}">
      <dgm:prSet/>
      <dgm:spPr/>
      <dgm:t>
        <a:bodyPr/>
        <a:lstStyle/>
        <a:p>
          <a:endParaRPr lang="zh-TW" altLang="en-US" sz="1050">
            <a:latin typeface="+mn-ea"/>
            <a:ea typeface="+mn-ea"/>
          </a:endParaRPr>
        </a:p>
      </dgm:t>
    </dgm:pt>
    <dgm:pt modelId="{3856EC01-A302-404B-9A8C-920ED33DD34E}" type="sibTrans" cxnId="{F6BAFFC7-9346-4083-BA24-CA7ECB2A619B}">
      <dgm:prSet/>
      <dgm:spPr/>
      <dgm:t>
        <a:bodyPr/>
        <a:lstStyle/>
        <a:p>
          <a:endParaRPr lang="zh-TW" altLang="en-US" sz="1050">
            <a:latin typeface="+mn-ea"/>
            <a:ea typeface="+mn-ea"/>
          </a:endParaRPr>
        </a:p>
      </dgm:t>
    </dgm:pt>
    <dgm:pt modelId="{6AF4146D-CD24-4D77-8A8D-7BA729643DF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第十五章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檔案與資料夾處理</a:t>
          </a:r>
        </a:p>
      </dgm:t>
    </dgm:pt>
    <dgm:pt modelId="{18920CAB-6517-4627-A27C-9B5A382E8CAB}" type="parTrans" cxnId="{467C35D9-79E4-4D7B-91DC-B1F34BDC9131}">
      <dgm:prSet/>
      <dgm:spPr/>
      <dgm:t>
        <a:bodyPr/>
        <a:lstStyle/>
        <a:p>
          <a:endParaRPr lang="zh-TW" altLang="en-US" sz="1050">
            <a:latin typeface="+mn-ea"/>
            <a:ea typeface="+mn-ea"/>
          </a:endParaRPr>
        </a:p>
      </dgm:t>
    </dgm:pt>
    <dgm:pt modelId="{C9650FCF-CBED-43F2-89E5-B461C38A80AC}" type="sibTrans" cxnId="{467C35D9-79E4-4D7B-91DC-B1F34BDC9131}">
      <dgm:prSet/>
      <dgm:spPr/>
      <dgm:t>
        <a:bodyPr/>
        <a:lstStyle/>
        <a:p>
          <a:endParaRPr lang="zh-TW" altLang="en-US" sz="1050">
            <a:latin typeface="+mn-ea"/>
            <a:ea typeface="+mn-ea"/>
          </a:endParaRPr>
        </a:p>
      </dgm:t>
    </dgm:pt>
    <dgm:pt modelId="{F2462FB1-AE10-4DBD-83DF-377E3819BCD5}">
      <dgm:prSet custT="1"/>
      <dgm:spPr/>
      <dgm:t>
        <a:bodyPr/>
        <a:lstStyle/>
        <a:p>
          <a:r>
            <a:rPr lang="zh-TW" altLang="en-US" sz="1200" dirty="0">
              <a:latin typeface="標楷體" panose="03000509000000000000" pitchFamily="65" charset="-120"/>
              <a:ea typeface="標楷體" panose="03000509000000000000" pitchFamily="65" charset="-120"/>
            </a:rPr>
            <a:t>對於整個預約系統所呈現資訊都是透過檔案的讀寫來運作</a:t>
          </a:r>
        </a:p>
      </dgm:t>
    </dgm:pt>
    <dgm:pt modelId="{7B02F190-0322-4A3F-B6FF-7DCB18285ECF}" type="parTrans" cxnId="{0266FB4F-6D66-4A97-A2EC-B711E26F6F8B}">
      <dgm:prSet/>
      <dgm:spPr/>
      <dgm:t>
        <a:bodyPr/>
        <a:lstStyle/>
        <a:p>
          <a:endParaRPr lang="zh-TW" altLang="en-US" sz="1050">
            <a:latin typeface="+mn-ea"/>
            <a:ea typeface="+mn-ea"/>
          </a:endParaRPr>
        </a:p>
      </dgm:t>
    </dgm:pt>
    <dgm:pt modelId="{4DEF2DA4-2953-4F0D-B6CF-86701F0580B9}" type="sibTrans" cxnId="{0266FB4F-6D66-4A97-A2EC-B711E26F6F8B}">
      <dgm:prSet/>
      <dgm:spPr/>
      <dgm:t>
        <a:bodyPr/>
        <a:lstStyle/>
        <a:p>
          <a:endParaRPr lang="zh-TW" altLang="en-US" sz="1050">
            <a:latin typeface="+mn-ea"/>
            <a:ea typeface="+mn-ea"/>
          </a:endParaRPr>
        </a:p>
      </dgm:t>
    </dgm:pt>
    <dgm:pt modelId="{59295863-E5FF-4AF8-997A-06AA1DF9577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第十六章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a:t>
          </a:r>
          <a:r>
            <a:rPr lang="en-US" altLang="zh-TW" sz="1400" dirty="0">
              <a:latin typeface="標楷體" panose="03000509000000000000" pitchFamily="65" charset="-120"/>
              <a:ea typeface="標楷體" panose="03000509000000000000" pitchFamily="65" charset="-120"/>
            </a:rPr>
            <a:t>ChatGPT</a:t>
          </a:r>
          <a:r>
            <a:rPr lang="zh-TW" altLang="en-US" sz="1400" dirty="0">
              <a:latin typeface="標楷體" panose="03000509000000000000" pitchFamily="65" charset="-120"/>
              <a:ea typeface="標楷體" panose="03000509000000000000" pitchFamily="65" charset="-120"/>
            </a:rPr>
            <a:t>協同開發、網路程式設計與</a:t>
          </a:r>
          <a:r>
            <a:rPr lang="en-US" altLang="zh-TW" sz="1400" dirty="0">
              <a:latin typeface="標楷體" panose="03000509000000000000" pitchFamily="65" charset="-120"/>
              <a:ea typeface="標楷體" panose="03000509000000000000" pitchFamily="65" charset="-120"/>
            </a:rPr>
            <a:t>ChatGPT API</a:t>
          </a:r>
          <a:endParaRPr lang="zh-TW" altLang="en-US" sz="1400" dirty="0">
            <a:latin typeface="標楷體" panose="03000509000000000000" pitchFamily="65" charset="-120"/>
            <a:ea typeface="標楷體" panose="03000509000000000000" pitchFamily="65" charset="-120"/>
          </a:endParaRPr>
        </a:p>
      </dgm:t>
    </dgm:pt>
    <dgm:pt modelId="{AB261645-EDB7-4563-A81B-75A564157801}" type="parTrans" cxnId="{BD447C09-573C-4376-ACA5-F7B4C25F8746}">
      <dgm:prSet/>
      <dgm:spPr/>
      <dgm:t>
        <a:bodyPr/>
        <a:lstStyle/>
        <a:p>
          <a:endParaRPr lang="zh-TW" altLang="en-US" sz="1050">
            <a:latin typeface="+mn-ea"/>
            <a:ea typeface="+mn-ea"/>
          </a:endParaRPr>
        </a:p>
      </dgm:t>
    </dgm:pt>
    <dgm:pt modelId="{13DC2FCE-FE0C-41DD-80CA-FC78F9247719}" type="sibTrans" cxnId="{BD447C09-573C-4376-ACA5-F7B4C25F8746}">
      <dgm:prSet/>
      <dgm:spPr/>
      <dgm:t>
        <a:bodyPr/>
        <a:lstStyle/>
        <a:p>
          <a:endParaRPr lang="zh-TW" altLang="en-US" sz="1050">
            <a:latin typeface="+mn-ea"/>
            <a:ea typeface="+mn-ea"/>
          </a:endParaRPr>
        </a:p>
      </dgm:t>
    </dgm:pt>
    <dgm:pt modelId="{F86A3D55-6D87-49BE-BE18-1CFAC23FB562}">
      <dgm:prSet custT="1"/>
      <dgm:spPr/>
      <dgm:t>
        <a:bodyPr/>
        <a:lstStyle/>
        <a:p>
          <a:r>
            <a:rPr lang="zh-TW" altLang="en-US" sz="1200" dirty="0">
              <a:latin typeface="標楷體" panose="03000509000000000000" pitchFamily="65" charset="-120"/>
              <a:ea typeface="標楷體" panose="03000509000000000000" pitchFamily="65" charset="-120"/>
            </a:rPr>
            <a:t>整個預約系統的相關資訊有運用</a:t>
          </a:r>
          <a:r>
            <a:rPr lang="en-US" altLang="zh-TW" sz="1200" dirty="0">
              <a:latin typeface="標楷體" panose="03000509000000000000" pitchFamily="65" charset="-120"/>
              <a:ea typeface="標楷體" panose="03000509000000000000" pitchFamily="65" charset="-120"/>
            </a:rPr>
            <a:t>”.NET</a:t>
          </a:r>
          <a:r>
            <a:rPr lang="zh-TW" altLang="en-US" sz="1200" dirty="0">
              <a:latin typeface="標楷體" panose="03000509000000000000" pitchFamily="65" charset="-120"/>
              <a:ea typeface="標楷體" panose="03000509000000000000" pitchFamily="65" charset="-120"/>
            </a:rPr>
            <a:t>集合物件成為</a:t>
          </a:r>
          <a:r>
            <a:rPr lang="en-US" altLang="zh-TW" sz="1200" dirty="0">
              <a:latin typeface="標楷體" panose="03000509000000000000" pitchFamily="65" charset="-120"/>
              <a:ea typeface="標楷體" panose="03000509000000000000" pitchFamily="65" charset="-120"/>
            </a:rPr>
            <a:t>JSON</a:t>
          </a:r>
          <a:r>
            <a:rPr lang="zh-TW" altLang="en-US" sz="1200" dirty="0">
              <a:latin typeface="標楷體" panose="03000509000000000000" pitchFamily="65" charset="-120"/>
              <a:ea typeface="標楷體" panose="03000509000000000000" pitchFamily="65" charset="-120"/>
            </a:rPr>
            <a:t>字串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並與前一章節合作</a:t>
          </a:r>
        </a:p>
      </dgm:t>
    </dgm:pt>
    <dgm:pt modelId="{559ED29E-B977-4465-8C6E-C7BB0FB3BE0B}" type="parTrans" cxnId="{5074E732-885F-4829-852B-0135C0DBB712}">
      <dgm:prSet/>
      <dgm:spPr/>
      <dgm:t>
        <a:bodyPr/>
        <a:lstStyle/>
        <a:p>
          <a:endParaRPr lang="zh-TW" altLang="en-US" sz="1050">
            <a:latin typeface="+mn-ea"/>
            <a:ea typeface="+mn-ea"/>
          </a:endParaRPr>
        </a:p>
      </dgm:t>
    </dgm:pt>
    <dgm:pt modelId="{6CE82242-C20A-4521-A1D8-1B85534C8239}" type="sibTrans" cxnId="{5074E732-885F-4829-852B-0135C0DBB712}">
      <dgm:prSet/>
      <dgm:spPr/>
      <dgm:t>
        <a:bodyPr/>
        <a:lstStyle/>
        <a:p>
          <a:endParaRPr lang="zh-TW" altLang="en-US" sz="1050">
            <a:latin typeface="+mn-ea"/>
            <a:ea typeface="+mn-ea"/>
          </a:endParaRPr>
        </a:p>
      </dgm:t>
    </dgm:pt>
    <dgm:pt modelId="{B034C9BB-ECE9-4235-B918-F6126DE689EC}" type="pres">
      <dgm:prSet presAssocID="{890F1841-2730-4719-9807-B3F656C1099A}" presName="Name0" presStyleCnt="0">
        <dgm:presLayoutVars>
          <dgm:dir/>
          <dgm:animLvl val="lvl"/>
          <dgm:resizeHandles val="exact"/>
        </dgm:presLayoutVars>
      </dgm:prSet>
      <dgm:spPr/>
    </dgm:pt>
    <dgm:pt modelId="{C4316FAA-87F9-49FC-B292-AF74815D0E7C}" type="pres">
      <dgm:prSet presAssocID="{FAF8BCC3-15C6-423A-BE5F-9543FC3621AF}" presName="linNode" presStyleCnt="0"/>
      <dgm:spPr/>
    </dgm:pt>
    <dgm:pt modelId="{AD3C8839-4C0C-48CF-9511-735655C77527}" type="pres">
      <dgm:prSet presAssocID="{FAF8BCC3-15C6-423A-BE5F-9543FC3621AF}" presName="parentText" presStyleLbl="node1" presStyleIdx="0" presStyleCnt="8" custLinFactNeighborY="-2500">
        <dgm:presLayoutVars>
          <dgm:chMax val="1"/>
          <dgm:bulletEnabled val="1"/>
        </dgm:presLayoutVars>
      </dgm:prSet>
      <dgm:spPr/>
    </dgm:pt>
    <dgm:pt modelId="{E79E0636-BD58-43AF-BFEC-76525B0F9365}" type="pres">
      <dgm:prSet presAssocID="{FAF8BCC3-15C6-423A-BE5F-9543FC3621AF}" presName="descendantText" presStyleLbl="alignAccFollowNode1" presStyleIdx="0" presStyleCnt="8">
        <dgm:presLayoutVars>
          <dgm:bulletEnabled val="1"/>
        </dgm:presLayoutVars>
      </dgm:prSet>
      <dgm:spPr/>
    </dgm:pt>
    <dgm:pt modelId="{06F2E33B-04A0-47F5-8BC8-8322B9EC3FBB}" type="pres">
      <dgm:prSet presAssocID="{3133DF28-2F3D-4120-B429-22B2D7F9135B}" presName="sp" presStyleCnt="0"/>
      <dgm:spPr/>
    </dgm:pt>
    <dgm:pt modelId="{C34564ED-6066-4FC2-BF2A-F1D397347446}" type="pres">
      <dgm:prSet presAssocID="{776F34FB-C158-42C8-B98E-73B2ADDDB30B}" presName="linNode" presStyleCnt="0"/>
      <dgm:spPr/>
    </dgm:pt>
    <dgm:pt modelId="{ACB245D0-A61A-41D2-86B2-47941B525539}" type="pres">
      <dgm:prSet presAssocID="{776F34FB-C158-42C8-B98E-73B2ADDDB30B}" presName="parentText" presStyleLbl="node1" presStyleIdx="1" presStyleCnt="8" custLinFactNeighborY="-2500">
        <dgm:presLayoutVars>
          <dgm:chMax val="1"/>
          <dgm:bulletEnabled val="1"/>
        </dgm:presLayoutVars>
      </dgm:prSet>
      <dgm:spPr/>
    </dgm:pt>
    <dgm:pt modelId="{B87719A2-86F1-4C05-8217-E7461C288EA3}" type="pres">
      <dgm:prSet presAssocID="{776F34FB-C158-42C8-B98E-73B2ADDDB30B}" presName="descendantText" presStyleLbl="alignAccFollowNode1" presStyleIdx="1" presStyleCnt="8">
        <dgm:presLayoutVars>
          <dgm:bulletEnabled val="1"/>
        </dgm:presLayoutVars>
      </dgm:prSet>
      <dgm:spPr/>
    </dgm:pt>
    <dgm:pt modelId="{BE4BB28D-DB3F-41B7-8D70-FEFD1BAF7ECF}" type="pres">
      <dgm:prSet presAssocID="{7498FDA3-D13A-4E40-9ECB-CEA1EB595AF8}" presName="sp" presStyleCnt="0"/>
      <dgm:spPr/>
    </dgm:pt>
    <dgm:pt modelId="{B202C561-325C-4166-BA1E-CCE3F87569B0}" type="pres">
      <dgm:prSet presAssocID="{1DE8E4B9-478D-4E7F-8C8B-6D3DA4EC3E8F}" presName="linNode" presStyleCnt="0"/>
      <dgm:spPr/>
    </dgm:pt>
    <dgm:pt modelId="{F2210FB0-6DFF-4A45-A728-7E8E0EE1BBFE}" type="pres">
      <dgm:prSet presAssocID="{1DE8E4B9-478D-4E7F-8C8B-6D3DA4EC3E8F}" presName="parentText" presStyleLbl="node1" presStyleIdx="2" presStyleCnt="8" custLinFactNeighborY="-2500">
        <dgm:presLayoutVars>
          <dgm:chMax val="1"/>
          <dgm:bulletEnabled val="1"/>
        </dgm:presLayoutVars>
      </dgm:prSet>
      <dgm:spPr/>
    </dgm:pt>
    <dgm:pt modelId="{FD260B29-BAB4-4298-9310-DE6CE2CDAE85}" type="pres">
      <dgm:prSet presAssocID="{1DE8E4B9-478D-4E7F-8C8B-6D3DA4EC3E8F}" presName="descendantText" presStyleLbl="alignAccFollowNode1" presStyleIdx="2" presStyleCnt="8">
        <dgm:presLayoutVars>
          <dgm:bulletEnabled val="1"/>
        </dgm:presLayoutVars>
      </dgm:prSet>
      <dgm:spPr/>
    </dgm:pt>
    <dgm:pt modelId="{47F92937-18CE-442B-A52C-3DF4ACBD9EFC}" type="pres">
      <dgm:prSet presAssocID="{4133341E-3A18-4D5F-A15D-ADF376E3B86C}" presName="sp" presStyleCnt="0"/>
      <dgm:spPr/>
    </dgm:pt>
    <dgm:pt modelId="{F6A9F849-36EF-42F8-8C1F-30437C90C3BA}" type="pres">
      <dgm:prSet presAssocID="{1868D106-7E97-4826-8649-D4A5A95C4972}" presName="linNode" presStyleCnt="0"/>
      <dgm:spPr/>
    </dgm:pt>
    <dgm:pt modelId="{BA66B7A5-5984-4730-99E1-40F4A670A1BF}" type="pres">
      <dgm:prSet presAssocID="{1868D106-7E97-4826-8649-D4A5A95C4972}" presName="parentText" presStyleLbl="node1" presStyleIdx="3" presStyleCnt="8" custLinFactNeighborY="-2500">
        <dgm:presLayoutVars>
          <dgm:chMax val="1"/>
          <dgm:bulletEnabled val="1"/>
        </dgm:presLayoutVars>
      </dgm:prSet>
      <dgm:spPr/>
    </dgm:pt>
    <dgm:pt modelId="{BF0BE343-A955-4638-90EB-3B1580B871BA}" type="pres">
      <dgm:prSet presAssocID="{1868D106-7E97-4826-8649-D4A5A95C4972}" presName="descendantText" presStyleLbl="alignAccFollowNode1" presStyleIdx="3" presStyleCnt="8">
        <dgm:presLayoutVars>
          <dgm:bulletEnabled val="1"/>
        </dgm:presLayoutVars>
      </dgm:prSet>
      <dgm:spPr/>
    </dgm:pt>
    <dgm:pt modelId="{E7644E1C-3187-41FA-8DBD-8239F02E63BE}" type="pres">
      <dgm:prSet presAssocID="{7E42B033-F21B-4854-9419-0DF2C6B4CEE1}" presName="sp" presStyleCnt="0"/>
      <dgm:spPr/>
    </dgm:pt>
    <dgm:pt modelId="{4FCCDEE0-D1E4-46EA-BC40-E9BCA788D243}" type="pres">
      <dgm:prSet presAssocID="{B077CC16-741D-4517-B7CB-0C8A5F6AD982}" presName="linNode" presStyleCnt="0"/>
      <dgm:spPr/>
    </dgm:pt>
    <dgm:pt modelId="{C53F5A82-91D8-48C1-ACAF-9BD1F9921374}" type="pres">
      <dgm:prSet presAssocID="{B077CC16-741D-4517-B7CB-0C8A5F6AD982}" presName="parentText" presStyleLbl="node1" presStyleIdx="4" presStyleCnt="8" custLinFactNeighborY="-2500">
        <dgm:presLayoutVars>
          <dgm:chMax val="1"/>
          <dgm:bulletEnabled val="1"/>
        </dgm:presLayoutVars>
      </dgm:prSet>
      <dgm:spPr/>
    </dgm:pt>
    <dgm:pt modelId="{4C4F00ED-9A26-470D-8CBE-8C1210835664}" type="pres">
      <dgm:prSet presAssocID="{B077CC16-741D-4517-B7CB-0C8A5F6AD982}" presName="descendantText" presStyleLbl="alignAccFollowNode1" presStyleIdx="4" presStyleCnt="8">
        <dgm:presLayoutVars>
          <dgm:bulletEnabled val="1"/>
        </dgm:presLayoutVars>
      </dgm:prSet>
      <dgm:spPr/>
    </dgm:pt>
    <dgm:pt modelId="{14D99F6F-8C52-43A6-BD33-96B0895CEEF3}" type="pres">
      <dgm:prSet presAssocID="{6B76BE61-093D-4615-9B26-F77DC23DB12E}" presName="sp" presStyleCnt="0"/>
      <dgm:spPr/>
    </dgm:pt>
    <dgm:pt modelId="{61C7C612-2F34-4A1C-A87C-3D66DB99F745}" type="pres">
      <dgm:prSet presAssocID="{F163E63A-CA2A-401F-B8B9-16CE5095EEA9}" presName="linNode" presStyleCnt="0"/>
      <dgm:spPr/>
    </dgm:pt>
    <dgm:pt modelId="{B6B337BF-028F-48E5-9E1F-1EFDAA11A5BE}" type="pres">
      <dgm:prSet presAssocID="{F163E63A-CA2A-401F-B8B9-16CE5095EEA9}" presName="parentText" presStyleLbl="node1" presStyleIdx="5" presStyleCnt="8">
        <dgm:presLayoutVars>
          <dgm:chMax val="1"/>
          <dgm:bulletEnabled val="1"/>
        </dgm:presLayoutVars>
      </dgm:prSet>
      <dgm:spPr/>
    </dgm:pt>
    <dgm:pt modelId="{B5998901-8EA0-47D1-AB9D-25CA32B56903}" type="pres">
      <dgm:prSet presAssocID="{F163E63A-CA2A-401F-B8B9-16CE5095EEA9}" presName="descendantText" presStyleLbl="alignAccFollowNode1" presStyleIdx="5" presStyleCnt="8">
        <dgm:presLayoutVars>
          <dgm:bulletEnabled val="1"/>
        </dgm:presLayoutVars>
      </dgm:prSet>
      <dgm:spPr/>
    </dgm:pt>
    <dgm:pt modelId="{DCAB792D-8A25-49D7-BEAE-E6268766F41D}" type="pres">
      <dgm:prSet presAssocID="{21618060-37E4-4954-965F-5E90787253CB}" presName="sp" presStyleCnt="0"/>
      <dgm:spPr/>
    </dgm:pt>
    <dgm:pt modelId="{13F2DBE6-27DC-4A32-BD05-43FE66D61D23}" type="pres">
      <dgm:prSet presAssocID="{6AF4146D-CD24-4D77-8A8D-7BA729643DFA}" presName="linNode" presStyleCnt="0"/>
      <dgm:spPr/>
    </dgm:pt>
    <dgm:pt modelId="{8E0EB2B9-0C2F-458F-981F-418418D2C3F0}" type="pres">
      <dgm:prSet presAssocID="{6AF4146D-CD24-4D77-8A8D-7BA729643DFA}" presName="parentText" presStyleLbl="node1" presStyleIdx="6" presStyleCnt="8">
        <dgm:presLayoutVars>
          <dgm:chMax val="1"/>
          <dgm:bulletEnabled val="1"/>
        </dgm:presLayoutVars>
      </dgm:prSet>
      <dgm:spPr/>
    </dgm:pt>
    <dgm:pt modelId="{4770CB5A-39EB-4774-9924-B54729308399}" type="pres">
      <dgm:prSet presAssocID="{6AF4146D-CD24-4D77-8A8D-7BA729643DFA}" presName="descendantText" presStyleLbl="alignAccFollowNode1" presStyleIdx="6" presStyleCnt="8">
        <dgm:presLayoutVars>
          <dgm:bulletEnabled val="1"/>
        </dgm:presLayoutVars>
      </dgm:prSet>
      <dgm:spPr/>
    </dgm:pt>
    <dgm:pt modelId="{75C8CCE0-B460-4157-9568-FB1A2DD9C672}" type="pres">
      <dgm:prSet presAssocID="{C9650FCF-CBED-43F2-89E5-B461C38A80AC}" presName="sp" presStyleCnt="0"/>
      <dgm:spPr/>
    </dgm:pt>
    <dgm:pt modelId="{05C5A961-E94C-41CA-A4F1-461EECC92283}" type="pres">
      <dgm:prSet presAssocID="{59295863-E5FF-4AF8-997A-06AA1DF9577A}" presName="linNode" presStyleCnt="0"/>
      <dgm:spPr/>
    </dgm:pt>
    <dgm:pt modelId="{7B51E6E7-1FD4-476D-8085-323B7D007436}" type="pres">
      <dgm:prSet presAssocID="{59295863-E5FF-4AF8-997A-06AA1DF9577A}" presName="parentText" presStyleLbl="node1" presStyleIdx="7" presStyleCnt="8">
        <dgm:presLayoutVars>
          <dgm:chMax val="1"/>
          <dgm:bulletEnabled val="1"/>
        </dgm:presLayoutVars>
      </dgm:prSet>
      <dgm:spPr/>
    </dgm:pt>
    <dgm:pt modelId="{40949F95-0842-46EB-B786-2FE7B5F6BD4E}" type="pres">
      <dgm:prSet presAssocID="{59295863-E5FF-4AF8-997A-06AA1DF9577A}" presName="descendantText" presStyleLbl="alignAccFollowNode1" presStyleIdx="7" presStyleCnt="8">
        <dgm:presLayoutVars>
          <dgm:bulletEnabled val="1"/>
        </dgm:presLayoutVars>
      </dgm:prSet>
      <dgm:spPr/>
    </dgm:pt>
  </dgm:ptLst>
  <dgm:cxnLst>
    <dgm:cxn modelId="{5BCCBA07-D499-45DA-B85B-E5C15C74A780}" type="presOf" srcId="{ACB3E1C9-3BFE-4DA0-82D6-3CC1FB4C0DC5}" destId="{FD260B29-BAB4-4298-9310-DE6CE2CDAE85}" srcOrd="0" destOrd="0" presId="urn:microsoft.com/office/officeart/2005/8/layout/vList5"/>
    <dgm:cxn modelId="{BD447C09-573C-4376-ACA5-F7B4C25F8746}" srcId="{890F1841-2730-4719-9807-B3F656C1099A}" destId="{59295863-E5FF-4AF8-997A-06AA1DF9577A}" srcOrd="7" destOrd="0" parTransId="{AB261645-EDB7-4563-A81B-75A564157801}" sibTransId="{13DC2FCE-FE0C-41DD-80CA-FC78F9247719}"/>
    <dgm:cxn modelId="{27001F0B-9178-422B-854F-B140D8969C35}" type="presOf" srcId="{890F1841-2730-4719-9807-B3F656C1099A}" destId="{B034C9BB-ECE9-4235-B918-F6126DE689EC}" srcOrd="0" destOrd="0" presId="urn:microsoft.com/office/officeart/2005/8/layout/vList5"/>
    <dgm:cxn modelId="{B37EC419-7505-4E3F-BA0E-5B0B92C04AAC}" type="presOf" srcId="{82468544-64B8-494A-A480-A641141861FE}" destId="{E79E0636-BD58-43AF-BFEC-76525B0F9365}" srcOrd="0" destOrd="1" presId="urn:microsoft.com/office/officeart/2005/8/layout/vList5"/>
    <dgm:cxn modelId="{CEFAAC20-92A5-4880-9F78-0AD9AEB7CA83}" type="presOf" srcId="{FAA628D5-3ED8-456C-AD38-9D819C8CB842}" destId="{B87719A2-86F1-4C05-8217-E7461C288EA3}" srcOrd="0" destOrd="2" presId="urn:microsoft.com/office/officeart/2005/8/layout/vList5"/>
    <dgm:cxn modelId="{85985723-F543-4C88-BB8F-114EEE5CEE2A}" type="presOf" srcId="{F2462FB1-AE10-4DBD-83DF-377E3819BCD5}" destId="{4770CB5A-39EB-4774-9924-B54729308399}" srcOrd="0" destOrd="0" presId="urn:microsoft.com/office/officeart/2005/8/layout/vList5"/>
    <dgm:cxn modelId="{869DF325-4660-44B1-9D58-9370F602B53A}" type="presOf" srcId="{AE68A4F5-22D1-4F98-8E0D-4E09B65160B7}" destId="{BF0BE343-A955-4638-90EB-3B1580B871BA}" srcOrd="0" destOrd="0" presId="urn:microsoft.com/office/officeart/2005/8/layout/vList5"/>
    <dgm:cxn modelId="{5074E732-885F-4829-852B-0135C0DBB712}" srcId="{59295863-E5FF-4AF8-997A-06AA1DF9577A}" destId="{F86A3D55-6D87-49BE-BE18-1CFAC23FB562}" srcOrd="0" destOrd="0" parTransId="{559ED29E-B977-4465-8C6E-C7BB0FB3BE0B}" sibTransId="{6CE82242-C20A-4521-A1D8-1B85534C8239}"/>
    <dgm:cxn modelId="{43E18D33-49F2-442B-949B-75B16E0DD1DC}" srcId="{776F34FB-C158-42C8-B98E-73B2ADDDB30B}" destId="{FAA628D5-3ED8-456C-AD38-9D819C8CB842}" srcOrd="2" destOrd="0" parTransId="{D3D6025C-B95A-4D50-BB8F-3C2C28CE6DA8}" sibTransId="{B57218DA-285C-4863-8A26-E09ED1E9EDCB}"/>
    <dgm:cxn modelId="{E8EA7137-2556-42B1-94A2-5EEA743318CB}" srcId="{890F1841-2730-4719-9807-B3F656C1099A}" destId="{B077CC16-741D-4517-B7CB-0C8A5F6AD982}" srcOrd="4" destOrd="0" parTransId="{673B48CF-FC5D-4460-87AD-FB058CF58035}" sibTransId="{6B76BE61-093D-4615-9B26-F77DC23DB12E}"/>
    <dgm:cxn modelId="{EF042D3B-8E01-4D44-89AF-85635ABE90F6}" srcId="{1868D106-7E97-4826-8649-D4A5A95C4972}" destId="{5E3B4922-6BCC-4310-88AD-85F490793FA7}" srcOrd="1" destOrd="0" parTransId="{AF0D6C99-FC12-4E5C-B7E7-31A312001767}" sibTransId="{A8446DDA-F555-4E76-A544-F142F0780997}"/>
    <dgm:cxn modelId="{3894B05B-D19C-4184-8B66-44CBA62E4867}" type="presOf" srcId="{1868D106-7E97-4826-8649-D4A5A95C4972}" destId="{BA66B7A5-5984-4730-99E1-40F4A670A1BF}" srcOrd="0" destOrd="0" presId="urn:microsoft.com/office/officeart/2005/8/layout/vList5"/>
    <dgm:cxn modelId="{3810395D-1EC5-40F8-A359-0013D80783B3}" type="presOf" srcId="{E90887F6-2BF8-4D4F-ADA9-AA9FC2D8661C}" destId="{B87719A2-86F1-4C05-8217-E7461C288EA3}" srcOrd="0" destOrd="0" presId="urn:microsoft.com/office/officeart/2005/8/layout/vList5"/>
    <dgm:cxn modelId="{AD9C4C42-8F02-4CC1-B771-B8AB367C393E}" srcId="{890F1841-2730-4719-9807-B3F656C1099A}" destId="{1868D106-7E97-4826-8649-D4A5A95C4972}" srcOrd="3" destOrd="0" parTransId="{F8955354-4392-440E-975E-8B43041183AD}" sibTransId="{7E42B033-F21B-4854-9419-0DF2C6B4CEE1}"/>
    <dgm:cxn modelId="{09E25B66-C6E1-48B6-A320-FD8B83F5A600}" type="presOf" srcId="{B077CC16-741D-4517-B7CB-0C8A5F6AD982}" destId="{C53F5A82-91D8-48C1-ACAF-9BD1F9921374}" srcOrd="0" destOrd="0" presId="urn:microsoft.com/office/officeart/2005/8/layout/vList5"/>
    <dgm:cxn modelId="{9C82A166-D9A5-42B5-901C-AAB3B4283D95}" type="presOf" srcId="{776F34FB-C158-42C8-B98E-73B2ADDDB30B}" destId="{ACB245D0-A61A-41D2-86B2-47941B525539}" srcOrd="0" destOrd="0" presId="urn:microsoft.com/office/officeart/2005/8/layout/vList5"/>
    <dgm:cxn modelId="{9FBA0948-7F52-471B-B507-E448B8CC8588}" type="presOf" srcId="{3D4E85FE-CFFA-4903-BEA5-0FB9FC70107E}" destId="{B5998901-8EA0-47D1-AB9D-25CA32B56903}" srcOrd="0" destOrd="1" presId="urn:microsoft.com/office/officeart/2005/8/layout/vList5"/>
    <dgm:cxn modelId="{7CFF3549-C2D8-4FE9-AA9F-361CE559A4EB}" srcId="{FAF8BCC3-15C6-423A-BE5F-9543FC3621AF}" destId="{82468544-64B8-494A-A480-A641141861FE}" srcOrd="1" destOrd="0" parTransId="{2BAE6A53-E313-4401-A687-2355637E5E28}" sibTransId="{63551693-6206-46B0-9FB0-0C493D707365}"/>
    <dgm:cxn modelId="{7207A26B-E34B-4625-A1E5-84E350F8DD8F}" type="presOf" srcId="{1DE8E4B9-478D-4E7F-8C8B-6D3DA4EC3E8F}" destId="{F2210FB0-6DFF-4A45-A728-7E8E0EE1BBFE}" srcOrd="0" destOrd="0" presId="urn:microsoft.com/office/officeart/2005/8/layout/vList5"/>
    <dgm:cxn modelId="{D858D36C-23D2-4F07-A826-BFDF87A86D90}" type="presOf" srcId="{59295863-E5FF-4AF8-997A-06AA1DF9577A}" destId="{7B51E6E7-1FD4-476D-8085-323B7D007436}" srcOrd="0" destOrd="0" presId="urn:microsoft.com/office/officeart/2005/8/layout/vList5"/>
    <dgm:cxn modelId="{EBF60A4D-95AF-47A0-8703-25DE678123B4}" type="presOf" srcId="{FB2C39DC-D059-4DBF-A8EC-D3D72E575FA7}" destId="{B5998901-8EA0-47D1-AB9D-25CA32B56903}" srcOrd="0" destOrd="0" presId="urn:microsoft.com/office/officeart/2005/8/layout/vList5"/>
    <dgm:cxn modelId="{0266FB4F-6D66-4A97-A2EC-B711E26F6F8B}" srcId="{6AF4146D-CD24-4D77-8A8D-7BA729643DFA}" destId="{F2462FB1-AE10-4DBD-83DF-377E3819BCD5}" srcOrd="0" destOrd="0" parTransId="{7B02F190-0322-4A3F-B6FF-7DCB18285ECF}" sibTransId="{4DEF2DA4-2953-4F0D-B6CF-86701F0580B9}"/>
    <dgm:cxn modelId="{A5F61358-D478-4EEF-8B3A-686EE4C8D58C}" srcId="{890F1841-2730-4719-9807-B3F656C1099A}" destId="{FAF8BCC3-15C6-423A-BE5F-9543FC3621AF}" srcOrd="0" destOrd="0" parTransId="{64A6A213-C6EB-4C70-9021-E8BCF9D7EEF4}" sibTransId="{3133DF28-2F3D-4120-B429-22B2D7F9135B}"/>
    <dgm:cxn modelId="{01914978-AB33-4416-AF16-9DC630FC9E8D}" srcId="{FAF8BCC3-15C6-423A-BE5F-9543FC3621AF}" destId="{99D408A1-A46D-47C5-A8CC-006357F1722C}" srcOrd="0" destOrd="0" parTransId="{306DFAC8-8BED-4819-8AF1-363A70F4AF79}" sibTransId="{8C7C6BC6-D76C-4C40-AB8F-46F84F859368}"/>
    <dgm:cxn modelId="{E775128A-C90C-4219-BAF4-D4E74081BE11}" srcId="{776F34FB-C158-42C8-B98E-73B2ADDDB30B}" destId="{37BD8F8C-0120-4ECA-8F9F-E4F309A0DA81}" srcOrd="1" destOrd="0" parTransId="{D2B68F59-F2B4-4776-BFD2-3D537BAD8E14}" sibTransId="{81663E70-D69E-4F9C-A651-B187B05F28EB}"/>
    <dgm:cxn modelId="{D4311E8E-55A4-4289-B12B-A689BADA712E}" type="presOf" srcId="{99D408A1-A46D-47C5-A8CC-006357F1722C}" destId="{E79E0636-BD58-43AF-BFEC-76525B0F9365}" srcOrd="0" destOrd="0" presId="urn:microsoft.com/office/officeart/2005/8/layout/vList5"/>
    <dgm:cxn modelId="{475BED93-42EE-443F-B6DF-BADCA6147963}" type="presOf" srcId="{F5B31665-7A60-4B5F-9A27-9131759EB190}" destId="{4C4F00ED-9A26-470D-8CBE-8C1210835664}" srcOrd="0" destOrd="0" presId="urn:microsoft.com/office/officeart/2005/8/layout/vList5"/>
    <dgm:cxn modelId="{2EFE7395-8176-4CF8-AAA6-8D4A75191A83}" type="presOf" srcId="{6AF4146D-CD24-4D77-8A8D-7BA729643DFA}" destId="{8E0EB2B9-0C2F-458F-981F-418418D2C3F0}" srcOrd="0" destOrd="0" presId="urn:microsoft.com/office/officeart/2005/8/layout/vList5"/>
    <dgm:cxn modelId="{84AB7BAA-9797-4C1C-AA73-2D9C5C843DEB}" type="presOf" srcId="{5E3B4922-6BCC-4310-88AD-85F490793FA7}" destId="{BF0BE343-A955-4638-90EB-3B1580B871BA}" srcOrd="0" destOrd="1" presId="urn:microsoft.com/office/officeart/2005/8/layout/vList5"/>
    <dgm:cxn modelId="{9AD1DEAA-365A-4982-9F26-E4811510935B}" type="presOf" srcId="{F163E63A-CA2A-401F-B8B9-16CE5095EEA9}" destId="{B6B337BF-028F-48E5-9E1F-1EFDAA11A5BE}" srcOrd="0" destOrd="0" presId="urn:microsoft.com/office/officeart/2005/8/layout/vList5"/>
    <dgm:cxn modelId="{78E686B5-CA48-4584-86FB-9C86E8269018}" type="presOf" srcId="{F86A3D55-6D87-49BE-BE18-1CFAC23FB562}" destId="{40949F95-0842-46EB-B786-2FE7B5F6BD4E}" srcOrd="0" destOrd="0" presId="urn:microsoft.com/office/officeart/2005/8/layout/vList5"/>
    <dgm:cxn modelId="{F6BAFFC7-9346-4083-BA24-CA7ECB2A619B}" srcId="{F163E63A-CA2A-401F-B8B9-16CE5095EEA9}" destId="{3D4E85FE-CFFA-4903-BEA5-0FB9FC70107E}" srcOrd="1" destOrd="0" parTransId="{B8A21348-C5F9-4282-8E10-CB135ABCD72E}" sibTransId="{3856EC01-A302-404B-9A8C-920ED33DD34E}"/>
    <dgm:cxn modelId="{5868ADCA-D716-401E-8682-90C2B7BAD12C}" srcId="{1DE8E4B9-478D-4E7F-8C8B-6D3DA4EC3E8F}" destId="{ACB3E1C9-3BFE-4DA0-82D6-3CC1FB4C0DC5}" srcOrd="0" destOrd="0" parTransId="{92F9E17F-7699-4E3F-86D5-68B503AD9FF6}" sibTransId="{8EC6BDE2-087B-44C3-AA9F-7B28BD159DED}"/>
    <dgm:cxn modelId="{4095A8CB-B604-48EF-A220-2758297B8AD1}" srcId="{776F34FB-C158-42C8-B98E-73B2ADDDB30B}" destId="{E90887F6-2BF8-4D4F-ADA9-AA9FC2D8661C}" srcOrd="0" destOrd="0" parTransId="{A35D282A-61A2-4261-8A87-AE0559CE0CD3}" sibTransId="{5523F82C-4EED-44DB-BB3E-4D934098650E}"/>
    <dgm:cxn modelId="{54F68CCE-EAA8-4D25-A90C-70A6FD7B81C2}" srcId="{890F1841-2730-4719-9807-B3F656C1099A}" destId="{776F34FB-C158-42C8-B98E-73B2ADDDB30B}" srcOrd="1" destOrd="0" parTransId="{1D41D1D9-844B-4303-ACAF-EB9616938BC7}" sibTransId="{7498FDA3-D13A-4E40-9ECB-CEA1EB595AF8}"/>
    <dgm:cxn modelId="{57130BCF-26F7-412A-8164-2E90EF6E1CC2}" srcId="{890F1841-2730-4719-9807-B3F656C1099A}" destId="{F163E63A-CA2A-401F-B8B9-16CE5095EEA9}" srcOrd="5" destOrd="0" parTransId="{5D2D4148-1ABA-478E-8525-A3649714C86A}" sibTransId="{21618060-37E4-4954-965F-5E90787253CB}"/>
    <dgm:cxn modelId="{467C35D9-79E4-4D7B-91DC-B1F34BDC9131}" srcId="{890F1841-2730-4719-9807-B3F656C1099A}" destId="{6AF4146D-CD24-4D77-8A8D-7BA729643DFA}" srcOrd="6" destOrd="0" parTransId="{18920CAB-6517-4627-A27C-9B5A382E8CAB}" sibTransId="{C9650FCF-CBED-43F2-89E5-B461C38A80AC}"/>
    <dgm:cxn modelId="{765FDADD-242B-426E-99D8-24BC676FCA77}" srcId="{F163E63A-CA2A-401F-B8B9-16CE5095EEA9}" destId="{FB2C39DC-D059-4DBF-A8EC-D3D72E575FA7}" srcOrd="0" destOrd="0" parTransId="{0E28318F-F724-4ABF-8C48-B520EA07D777}" sibTransId="{0A24AD04-853A-436D-A4CF-0A0F0092BC3A}"/>
    <dgm:cxn modelId="{5DF491E1-5CA7-42BC-BB8B-7F511C5151A5}" type="presOf" srcId="{37BD8F8C-0120-4ECA-8F9F-E4F309A0DA81}" destId="{B87719A2-86F1-4C05-8217-E7461C288EA3}" srcOrd="0" destOrd="1" presId="urn:microsoft.com/office/officeart/2005/8/layout/vList5"/>
    <dgm:cxn modelId="{97E262E6-0FEF-4BB0-BAD7-2AFBCEA876BC}" srcId="{1868D106-7E97-4826-8649-D4A5A95C4972}" destId="{AE68A4F5-22D1-4F98-8E0D-4E09B65160B7}" srcOrd="0" destOrd="0" parTransId="{94A6E41F-E5A5-48F0-89BE-7D75112831EA}" sibTransId="{A2644213-C164-4008-942F-8D6C1107BF22}"/>
    <dgm:cxn modelId="{F1020BE7-B914-49D4-9CC5-B83252F5F3A9}" srcId="{B077CC16-741D-4517-B7CB-0C8A5F6AD982}" destId="{F5B31665-7A60-4B5F-9A27-9131759EB190}" srcOrd="0" destOrd="0" parTransId="{442C86B0-70CB-434C-8059-73BCFF016632}" sibTransId="{1E5C45DF-AF7D-438F-8B92-06C83A765FC6}"/>
    <dgm:cxn modelId="{17B947F2-D2B1-4B11-98BA-F6A170EACE0F}" srcId="{890F1841-2730-4719-9807-B3F656C1099A}" destId="{1DE8E4B9-478D-4E7F-8C8B-6D3DA4EC3E8F}" srcOrd="2" destOrd="0" parTransId="{064225A9-FE7B-42A6-BF6D-6E5407FA842A}" sibTransId="{4133341E-3A18-4D5F-A15D-ADF376E3B86C}"/>
    <dgm:cxn modelId="{9FE63CFD-1191-4BB8-9973-78F8A40E7EA9}" type="presOf" srcId="{FAF8BCC3-15C6-423A-BE5F-9543FC3621AF}" destId="{AD3C8839-4C0C-48CF-9511-735655C77527}" srcOrd="0" destOrd="0" presId="urn:microsoft.com/office/officeart/2005/8/layout/vList5"/>
    <dgm:cxn modelId="{A86AF56D-BF9C-46DA-9D9D-2F2B511CD23F}" type="presParOf" srcId="{B034C9BB-ECE9-4235-B918-F6126DE689EC}" destId="{C4316FAA-87F9-49FC-B292-AF74815D0E7C}" srcOrd="0" destOrd="0" presId="urn:microsoft.com/office/officeart/2005/8/layout/vList5"/>
    <dgm:cxn modelId="{1E90A56A-76A5-477B-9DDC-C0B0B7469841}" type="presParOf" srcId="{C4316FAA-87F9-49FC-B292-AF74815D0E7C}" destId="{AD3C8839-4C0C-48CF-9511-735655C77527}" srcOrd="0" destOrd="0" presId="urn:microsoft.com/office/officeart/2005/8/layout/vList5"/>
    <dgm:cxn modelId="{DF957896-9DB6-47CD-B050-73BBAA4B061E}" type="presParOf" srcId="{C4316FAA-87F9-49FC-B292-AF74815D0E7C}" destId="{E79E0636-BD58-43AF-BFEC-76525B0F9365}" srcOrd="1" destOrd="0" presId="urn:microsoft.com/office/officeart/2005/8/layout/vList5"/>
    <dgm:cxn modelId="{798235FD-6D07-4C56-AE06-457EA8C6C9EE}" type="presParOf" srcId="{B034C9BB-ECE9-4235-B918-F6126DE689EC}" destId="{06F2E33B-04A0-47F5-8BC8-8322B9EC3FBB}" srcOrd="1" destOrd="0" presId="urn:microsoft.com/office/officeart/2005/8/layout/vList5"/>
    <dgm:cxn modelId="{AEF01A96-A6F1-4A3E-81A5-29767ADDC7B5}" type="presParOf" srcId="{B034C9BB-ECE9-4235-B918-F6126DE689EC}" destId="{C34564ED-6066-4FC2-BF2A-F1D397347446}" srcOrd="2" destOrd="0" presId="urn:microsoft.com/office/officeart/2005/8/layout/vList5"/>
    <dgm:cxn modelId="{01A0D6FA-D87D-4252-9323-2B563B8D21A4}" type="presParOf" srcId="{C34564ED-6066-4FC2-BF2A-F1D397347446}" destId="{ACB245D0-A61A-41D2-86B2-47941B525539}" srcOrd="0" destOrd="0" presId="urn:microsoft.com/office/officeart/2005/8/layout/vList5"/>
    <dgm:cxn modelId="{95666EDF-DB2E-435C-AFA7-20E117C4F4EA}" type="presParOf" srcId="{C34564ED-6066-4FC2-BF2A-F1D397347446}" destId="{B87719A2-86F1-4C05-8217-E7461C288EA3}" srcOrd="1" destOrd="0" presId="urn:microsoft.com/office/officeart/2005/8/layout/vList5"/>
    <dgm:cxn modelId="{E25C2E96-BC62-4C44-AFEC-9F60ED925018}" type="presParOf" srcId="{B034C9BB-ECE9-4235-B918-F6126DE689EC}" destId="{BE4BB28D-DB3F-41B7-8D70-FEFD1BAF7ECF}" srcOrd="3" destOrd="0" presId="urn:microsoft.com/office/officeart/2005/8/layout/vList5"/>
    <dgm:cxn modelId="{74595203-287D-455A-9544-4F3E66AB1248}" type="presParOf" srcId="{B034C9BB-ECE9-4235-B918-F6126DE689EC}" destId="{B202C561-325C-4166-BA1E-CCE3F87569B0}" srcOrd="4" destOrd="0" presId="urn:microsoft.com/office/officeart/2005/8/layout/vList5"/>
    <dgm:cxn modelId="{8D2AC55B-B810-41E8-9538-2D3F3E5E4662}" type="presParOf" srcId="{B202C561-325C-4166-BA1E-CCE3F87569B0}" destId="{F2210FB0-6DFF-4A45-A728-7E8E0EE1BBFE}" srcOrd="0" destOrd="0" presId="urn:microsoft.com/office/officeart/2005/8/layout/vList5"/>
    <dgm:cxn modelId="{A235CD9B-129E-4190-A3A9-3B17C3CC4F7A}" type="presParOf" srcId="{B202C561-325C-4166-BA1E-CCE3F87569B0}" destId="{FD260B29-BAB4-4298-9310-DE6CE2CDAE85}" srcOrd="1" destOrd="0" presId="urn:microsoft.com/office/officeart/2005/8/layout/vList5"/>
    <dgm:cxn modelId="{A843CD95-D505-4CDC-8585-430BD14ACCB6}" type="presParOf" srcId="{B034C9BB-ECE9-4235-B918-F6126DE689EC}" destId="{47F92937-18CE-442B-A52C-3DF4ACBD9EFC}" srcOrd="5" destOrd="0" presId="urn:microsoft.com/office/officeart/2005/8/layout/vList5"/>
    <dgm:cxn modelId="{2B4D1A36-3952-41FA-9288-4F3FD7D2335B}" type="presParOf" srcId="{B034C9BB-ECE9-4235-B918-F6126DE689EC}" destId="{F6A9F849-36EF-42F8-8C1F-30437C90C3BA}" srcOrd="6" destOrd="0" presId="urn:microsoft.com/office/officeart/2005/8/layout/vList5"/>
    <dgm:cxn modelId="{D6441160-B397-4CA5-83D8-F23B1E497015}" type="presParOf" srcId="{F6A9F849-36EF-42F8-8C1F-30437C90C3BA}" destId="{BA66B7A5-5984-4730-99E1-40F4A670A1BF}" srcOrd="0" destOrd="0" presId="urn:microsoft.com/office/officeart/2005/8/layout/vList5"/>
    <dgm:cxn modelId="{5B6711B3-4A96-4ABB-88CC-AEED27EC237B}" type="presParOf" srcId="{F6A9F849-36EF-42F8-8C1F-30437C90C3BA}" destId="{BF0BE343-A955-4638-90EB-3B1580B871BA}" srcOrd="1" destOrd="0" presId="urn:microsoft.com/office/officeart/2005/8/layout/vList5"/>
    <dgm:cxn modelId="{E797CC0D-4F92-4B1F-AA83-A5719CED2E08}" type="presParOf" srcId="{B034C9BB-ECE9-4235-B918-F6126DE689EC}" destId="{E7644E1C-3187-41FA-8DBD-8239F02E63BE}" srcOrd="7" destOrd="0" presId="urn:microsoft.com/office/officeart/2005/8/layout/vList5"/>
    <dgm:cxn modelId="{BD195FB4-3A88-4E96-888F-F748CF6BB8DE}" type="presParOf" srcId="{B034C9BB-ECE9-4235-B918-F6126DE689EC}" destId="{4FCCDEE0-D1E4-46EA-BC40-E9BCA788D243}" srcOrd="8" destOrd="0" presId="urn:microsoft.com/office/officeart/2005/8/layout/vList5"/>
    <dgm:cxn modelId="{13A6A039-5E46-407F-8731-DD0F4F46B152}" type="presParOf" srcId="{4FCCDEE0-D1E4-46EA-BC40-E9BCA788D243}" destId="{C53F5A82-91D8-48C1-ACAF-9BD1F9921374}" srcOrd="0" destOrd="0" presId="urn:microsoft.com/office/officeart/2005/8/layout/vList5"/>
    <dgm:cxn modelId="{4AEFF790-722F-4F3E-9BBF-7106015DFF57}" type="presParOf" srcId="{4FCCDEE0-D1E4-46EA-BC40-E9BCA788D243}" destId="{4C4F00ED-9A26-470D-8CBE-8C1210835664}" srcOrd="1" destOrd="0" presId="urn:microsoft.com/office/officeart/2005/8/layout/vList5"/>
    <dgm:cxn modelId="{BD945107-19CE-4390-820F-54B7C73DD013}" type="presParOf" srcId="{B034C9BB-ECE9-4235-B918-F6126DE689EC}" destId="{14D99F6F-8C52-43A6-BD33-96B0895CEEF3}" srcOrd="9" destOrd="0" presId="urn:microsoft.com/office/officeart/2005/8/layout/vList5"/>
    <dgm:cxn modelId="{8EF1551B-54F6-4CF1-B0B1-3E4F38B2AC62}" type="presParOf" srcId="{B034C9BB-ECE9-4235-B918-F6126DE689EC}" destId="{61C7C612-2F34-4A1C-A87C-3D66DB99F745}" srcOrd="10" destOrd="0" presId="urn:microsoft.com/office/officeart/2005/8/layout/vList5"/>
    <dgm:cxn modelId="{841E3AA0-92AB-4C6F-8AD2-061C131C2928}" type="presParOf" srcId="{61C7C612-2F34-4A1C-A87C-3D66DB99F745}" destId="{B6B337BF-028F-48E5-9E1F-1EFDAA11A5BE}" srcOrd="0" destOrd="0" presId="urn:microsoft.com/office/officeart/2005/8/layout/vList5"/>
    <dgm:cxn modelId="{B895817D-D72B-45D1-A820-EBA5C00B2B8D}" type="presParOf" srcId="{61C7C612-2F34-4A1C-A87C-3D66DB99F745}" destId="{B5998901-8EA0-47D1-AB9D-25CA32B56903}" srcOrd="1" destOrd="0" presId="urn:microsoft.com/office/officeart/2005/8/layout/vList5"/>
    <dgm:cxn modelId="{F8798C96-1E7E-44DF-B8B7-B658BCC5E58B}" type="presParOf" srcId="{B034C9BB-ECE9-4235-B918-F6126DE689EC}" destId="{DCAB792D-8A25-49D7-BEAE-E6268766F41D}" srcOrd="11" destOrd="0" presId="urn:microsoft.com/office/officeart/2005/8/layout/vList5"/>
    <dgm:cxn modelId="{FEA10D92-02F2-4A9D-B2D6-0439FC9B2C13}" type="presParOf" srcId="{B034C9BB-ECE9-4235-B918-F6126DE689EC}" destId="{13F2DBE6-27DC-4A32-BD05-43FE66D61D23}" srcOrd="12" destOrd="0" presId="urn:microsoft.com/office/officeart/2005/8/layout/vList5"/>
    <dgm:cxn modelId="{65CC2A04-8AB9-48EB-B785-7344C25F51CA}" type="presParOf" srcId="{13F2DBE6-27DC-4A32-BD05-43FE66D61D23}" destId="{8E0EB2B9-0C2F-458F-981F-418418D2C3F0}" srcOrd="0" destOrd="0" presId="urn:microsoft.com/office/officeart/2005/8/layout/vList5"/>
    <dgm:cxn modelId="{A151A7D7-B87D-4E5A-B588-D5C1864F186D}" type="presParOf" srcId="{13F2DBE6-27DC-4A32-BD05-43FE66D61D23}" destId="{4770CB5A-39EB-4774-9924-B54729308399}" srcOrd="1" destOrd="0" presId="urn:microsoft.com/office/officeart/2005/8/layout/vList5"/>
    <dgm:cxn modelId="{094CB565-3DD0-49BD-A3AC-2B9259E2D8CF}" type="presParOf" srcId="{B034C9BB-ECE9-4235-B918-F6126DE689EC}" destId="{75C8CCE0-B460-4157-9568-FB1A2DD9C672}" srcOrd="13" destOrd="0" presId="urn:microsoft.com/office/officeart/2005/8/layout/vList5"/>
    <dgm:cxn modelId="{8B5D81B4-D90C-4AC7-B1BD-4BF021C71834}" type="presParOf" srcId="{B034C9BB-ECE9-4235-B918-F6126DE689EC}" destId="{05C5A961-E94C-41CA-A4F1-461EECC92283}" srcOrd="14" destOrd="0" presId="urn:microsoft.com/office/officeart/2005/8/layout/vList5"/>
    <dgm:cxn modelId="{187221DA-875A-4374-9D77-97F5B4DCDF47}" type="presParOf" srcId="{05C5A961-E94C-41CA-A4F1-461EECC92283}" destId="{7B51E6E7-1FD4-476D-8085-323B7D007436}" srcOrd="0" destOrd="0" presId="urn:microsoft.com/office/officeart/2005/8/layout/vList5"/>
    <dgm:cxn modelId="{DF18CEC1-4C6E-4B0C-8779-C3A8971479E6}" type="presParOf" srcId="{05C5A961-E94C-41CA-A4F1-461EECC92283}" destId="{40949F95-0842-46EB-B786-2FE7B5F6B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F1F5E-7931-6E4F-8F47-A33B4172E5B8}">
      <dsp:nvSpPr>
        <dsp:cNvPr id="0" name=""/>
        <dsp:cNvSpPr/>
      </dsp:nvSpPr>
      <dsp:spPr>
        <a:xfrm rot="5400000">
          <a:off x="1690698" y="887517"/>
          <a:ext cx="513976" cy="8802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5736D-D505-5542-A4E2-0881CEDF04E1}">
      <dsp:nvSpPr>
        <dsp:cNvPr id="0" name=""/>
        <dsp:cNvSpPr/>
      </dsp:nvSpPr>
      <dsp:spPr>
        <a:xfrm>
          <a:off x="1209312" y="30398"/>
          <a:ext cx="1595461" cy="911099"/>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輸入基本資料</a:t>
          </a:r>
        </a:p>
      </dsp:txBody>
      <dsp:txXfrm>
        <a:off x="1253796" y="74882"/>
        <a:ext cx="1506493" cy="822131"/>
      </dsp:txXfrm>
    </dsp:sp>
    <dsp:sp modelId="{D52DE8FA-913B-2649-898A-C65B9236DA93}">
      <dsp:nvSpPr>
        <dsp:cNvPr id="0" name=""/>
        <dsp:cNvSpPr/>
      </dsp:nvSpPr>
      <dsp:spPr>
        <a:xfrm>
          <a:off x="2904583" y="132712"/>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Login.cs</a:t>
          </a:r>
          <a:endParaRPr lang="zh-TW" altLang="en-US" sz="1200" kern="1200" dirty="0"/>
        </a:p>
      </dsp:txBody>
      <dsp:txXfrm>
        <a:off x="2904583" y="132712"/>
        <a:ext cx="946682" cy="736390"/>
      </dsp:txXfrm>
    </dsp:sp>
    <dsp:sp modelId="{FCA43D56-DD2E-2041-A1AE-F9620BE125FB}">
      <dsp:nvSpPr>
        <dsp:cNvPr id="0" name=""/>
        <dsp:cNvSpPr/>
      </dsp:nvSpPr>
      <dsp:spPr>
        <a:xfrm rot="5400000">
          <a:off x="2844805" y="1781366"/>
          <a:ext cx="595163" cy="880272"/>
        </a:xfrm>
        <a:prstGeom prst="bentUpArrow">
          <a:avLst>
            <a:gd name="adj1" fmla="val 32840"/>
            <a:gd name="adj2" fmla="val 25000"/>
            <a:gd name="adj3" fmla="val 35780"/>
          </a:avLst>
        </a:prstGeom>
        <a:solidFill>
          <a:schemeClr val="accent1">
            <a:tint val="50000"/>
            <a:hueOff val="17459"/>
            <a:satOff val="-964"/>
            <a:lumOff val="3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7E4F-1355-4443-BA73-538B58D3DBFF}">
      <dsp:nvSpPr>
        <dsp:cNvPr id="0" name=""/>
        <dsp:cNvSpPr/>
      </dsp:nvSpPr>
      <dsp:spPr>
        <a:xfrm>
          <a:off x="2359022" y="924247"/>
          <a:ext cx="1685443" cy="911099"/>
        </a:xfrm>
        <a:prstGeom prst="roundRect">
          <a:avLst>
            <a:gd name="adj" fmla="val 1667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依據樓層選擇</a:t>
          </a:r>
          <a:endParaRPr lang="en-US" altLang="zh-TW" sz="1200" kern="1200" dirty="0">
            <a:latin typeface="標楷體" panose="03000509000000000000" pitchFamily="65" charset="-120"/>
            <a:ea typeface="Kaiti TC" panose="02010600040101010101" pitchFamily="2" charset="-120"/>
          </a:endParaRPr>
        </a:p>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日期、時段、座位</a:t>
          </a:r>
        </a:p>
      </dsp:txBody>
      <dsp:txXfrm>
        <a:off x="2403506" y="968731"/>
        <a:ext cx="1596475" cy="822131"/>
      </dsp:txXfrm>
    </dsp:sp>
    <dsp:sp modelId="{5CB90CCB-132B-C047-8389-7170D3C90D98}">
      <dsp:nvSpPr>
        <dsp:cNvPr id="0" name=""/>
        <dsp:cNvSpPr/>
      </dsp:nvSpPr>
      <dsp:spPr>
        <a:xfrm>
          <a:off x="4121228" y="1069389"/>
          <a:ext cx="1636000"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FirstF.cs</a:t>
          </a:r>
          <a:r>
            <a:rPr lang="en-US" altLang="zh-TW" sz="1200" kern="1200" dirty="0"/>
            <a:t>/</a:t>
          </a:r>
          <a:r>
            <a:rPr lang="en-US" altLang="zh-TW" sz="1200" kern="1200" dirty="0" err="1"/>
            <a:t>SecondF.cs</a:t>
          </a:r>
          <a:endParaRPr lang="zh-TW" altLang="en-US" sz="1200" kern="1200" dirty="0"/>
        </a:p>
      </dsp:txBody>
      <dsp:txXfrm>
        <a:off x="4121228" y="1069389"/>
        <a:ext cx="1636000" cy="736390"/>
      </dsp:txXfrm>
    </dsp:sp>
    <dsp:sp modelId="{4E3D1316-E239-5948-8B75-9C445D5EDBB7}">
      <dsp:nvSpPr>
        <dsp:cNvPr id="0" name=""/>
        <dsp:cNvSpPr/>
      </dsp:nvSpPr>
      <dsp:spPr>
        <a:xfrm rot="5400000">
          <a:off x="3894524" y="2715808"/>
          <a:ext cx="627846" cy="880272"/>
        </a:xfrm>
        <a:prstGeom prst="bentUpArrow">
          <a:avLst>
            <a:gd name="adj1" fmla="val 32840"/>
            <a:gd name="adj2" fmla="val 25000"/>
            <a:gd name="adj3" fmla="val 35780"/>
          </a:avLst>
        </a:prstGeom>
        <a:solidFill>
          <a:schemeClr val="accent1">
            <a:tint val="50000"/>
            <a:hueOff val="34918"/>
            <a:satOff val="-1927"/>
            <a:lumOff val="7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96464-A4ED-224A-B845-90B3EAFDCDBB}">
      <dsp:nvSpPr>
        <dsp:cNvPr id="0" name=""/>
        <dsp:cNvSpPr/>
      </dsp:nvSpPr>
      <dsp:spPr>
        <a:xfrm>
          <a:off x="3508732" y="1858689"/>
          <a:ext cx="1518144" cy="911099"/>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點餐（可省略）</a:t>
          </a:r>
        </a:p>
      </dsp:txBody>
      <dsp:txXfrm>
        <a:off x="3553216" y="1903173"/>
        <a:ext cx="1429176" cy="822131"/>
      </dsp:txXfrm>
    </dsp:sp>
    <dsp:sp modelId="{62A8E384-EBE8-4B44-8B71-23D5B5F97677}">
      <dsp:nvSpPr>
        <dsp:cNvPr id="0" name=""/>
        <dsp:cNvSpPr/>
      </dsp:nvSpPr>
      <dsp:spPr>
        <a:xfrm>
          <a:off x="5134189" y="1964383"/>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134189" y="1964383"/>
        <a:ext cx="946682" cy="736390"/>
      </dsp:txXfrm>
    </dsp:sp>
    <dsp:sp modelId="{7E2478B0-F7F8-6848-BBF5-82ED73A53809}">
      <dsp:nvSpPr>
        <dsp:cNvPr id="0" name=""/>
        <dsp:cNvSpPr/>
      </dsp:nvSpPr>
      <dsp:spPr>
        <a:xfrm rot="5400000">
          <a:off x="5009077" y="3679296"/>
          <a:ext cx="614926" cy="880272"/>
        </a:xfrm>
        <a:prstGeom prst="bentUpArrow">
          <a:avLst>
            <a:gd name="adj1" fmla="val 32840"/>
            <a:gd name="adj2" fmla="val 25000"/>
            <a:gd name="adj3" fmla="val 35780"/>
          </a:avLst>
        </a:prstGeom>
        <a:solidFill>
          <a:schemeClr val="accent1">
            <a:tint val="50000"/>
            <a:hueOff val="52377"/>
            <a:satOff val="-2891"/>
            <a:lumOff val="11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ADFC-F92B-5941-9B43-E7B1AD2B3ABD}">
      <dsp:nvSpPr>
        <dsp:cNvPr id="0" name=""/>
        <dsp:cNvSpPr/>
      </dsp:nvSpPr>
      <dsp:spPr>
        <a:xfrm>
          <a:off x="4658442" y="2809472"/>
          <a:ext cx="1271407" cy="911099"/>
        </a:xfrm>
        <a:prstGeom prst="roundRect">
          <a:avLst>
            <a:gd name="adj" fmla="val 1667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寄送訂位明細</a:t>
          </a:r>
        </a:p>
      </dsp:txBody>
      <dsp:txXfrm>
        <a:off x="4702926" y="2853956"/>
        <a:ext cx="1182439" cy="822131"/>
      </dsp:txXfrm>
    </dsp:sp>
    <dsp:sp modelId="{EFC71A21-0D12-FF4D-8DF0-368CEAB05B2E}">
      <dsp:nvSpPr>
        <dsp:cNvPr id="0" name=""/>
        <dsp:cNvSpPr/>
      </dsp:nvSpPr>
      <dsp:spPr>
        <a:xfrm>
          <a:off x="5950073" y="2896367"/>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950073" y="2896367"/>
        <a:ext cx="946682" cy="736390"/>
      </dsp:txXfrm>
    </dsp:sp>
    <dsp:sp modelId="{B8C62D2B-B3A9-5C4E-8E0B-DE6D2C5C1EE0}">
      <dsp:nvSpPr>
        <dsp:cNvPr id="0" name=""/>
        <dsp:cNvSpPr/>
      </dsp:nvSpPr>
      <dsp:spPr>
        <a:xfrm>
          <a:off x="5808152" y="3753796"/>
          <a:ext cx="1653189" cy="911099"/>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寄送訂位預定提醒</a:t>
          </a:r>
        </a:p>
      </dsp:txBody>
      <dsp:txXfrm>
        <a:off x="5852636" y="3798280"/>
        <a:ext cx="1564221" cy="822131"/>
      </dsp:txXfrm>
    </dsp:sp>
    <dsp:sp modelId="{104F524D-223B-CD48-A94B-DE856EEE37D7}">
      <dsp:nvSpPr>
        <dsp:cNvPr id="0" name=""/>
        <dsp:cNvSpPr/>
      </dsp:nvSpPr>
      <dsp:spPr>
        <a:xfrm>
          <a:off x="7550018" y="3826979"/>
          <a:ext cx="1569183"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a:t>Google App Script</a:t>
          </a:r>
          <a:endParaRPr lang="zh-TW" altLang="en-US" sz="1200" kern="1200" dirty="0"/>
        </a:p>
      </dsp:txBody>
      <dsp:txXfrm>
        <a:off x="7550018" y="3826979"/>
        <a:ext cx="1569183" cy="736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E0636-BD58-43AF-BFEC-76525B0F9365}">
      <dsp:nvSpPr>
        <dsp:cNvPr id="0" name=""/>
        <dsp:cNvSpPr/>
      </dsp:nvSpPr>
      <dsp:spPr>
        <a:xfrm rot="5400000">
          <a:off x="7499868" y="-330935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用於物件的</a:t>
          </a:r>
          <a:r>
            <a:rPr lang="en-US" altLang="zh-TW" sz="1200" kern="1200" dirty="0">
              <a:latin typeface="標楷體" panose="03000509000000000000" pitchFamily="65" charset="-120"/>
              <a:ea typeface="標楷體" panose="03000509000000000000" pitchFamily="65" charset="-120"/>
            </a:rPr>
            <a:t>Name</a:t>
          </a:r>
          <a:r>
            <a:rPr lang="zh-TW" altLang="en-US" sz="1200" kern="1200" dirty="0">
              <a:latin typeface="標楷體" panose="03000509000000000000" pitchFamily="65" charset="-120"/>
              <a:ea typeface="標楷體" panose="03000509000000000000" pitchFamily="65" charset="-120"/>
            </a:rPr>
            <a:t>屬性，透過子字串並透過</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 進行比較</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a:t>
          </a:r>
          <a:r>
            <a:rPr lang="en-US" altLang="zh-TW" sz="1200" kern="1200" dirty="0">
              <a:latin typeface="標楷體" panose="03000509000000000000" pitchFamily="65" charset="-120"/>
              <a:ea typeface="標楷體" panose="03000509000000000000" pitchFamily="65" charset="-120"/>
            </a:rPr>
            <a:t>foreach</a:t>
          </a:r>
          <a:r>
            <a:rPr lang="zh-TW" altLang="en-US" sz="1200" kern="1200" dirty="0">
              <a:latin typeface="標楷體" panose="03000509000000000000" pitchFamily="65" charset="-120"/>
              <a:ea typeface="標楷體" panose="03000509000000000000" pitchFamily="65" charset="-120"/>
            </a:rPr>
            <a:t>迴圈來走訪陣列，在此是走訪</a:t>
          </a:r>
          <a:r>
            <a:rPr lang="en-US" altLang="zh-TW" sz="1200" kern="1200" dirty="0">
              <a:latin typeface="標楷體" panose="03000509000000000000" pitchFamily="65" charset="-120"/>
              <a:ea typeface="標楷體" panose="03000509000000000000" pitchFamily="65" charset="-120"/>
            </a:rPr>
            <a:t>List</a:t>
          </a:r>
          <a:r>
            <a:rPr lang="zh-TW" altLang="en-US" sz="1200" kern="1200" dirty="0">
              <a:latin typeface="標楷體" panose="03000509000000000000" pitchFamily="65" charset="-120"/>
              <a:ea typeface="標楷體" panose="03000509000000000000" pitchFamily="65" charset="-120"/>
            </a:rPr>
            <a:t>型別物件</a:t>
          </a:r>
        </a:p>
      </dsp:txBody>
      <dsp:txXfrm rot="-5400000">
        <a:off x="4119789" y="98250"/>
        <a:ext cx="7296539" cy="508852"/>
      </dsp:txXfrm>
    </dsp:sp>
    <dsp:sp modelId="{AD3C8839-4C0C-48CF-9511-735655C77527}">
      <dsp:nvSpPr>
        <dsp:cNvPr id="0" name=""/>
        <dsp:cNvSpPr/>
      </dsp:nvSpPr>
      <dsp:spPr>
        <a:xfrm>
          <a:off x="0" y="0"/>
          <a:ext cx="4119788" cy="704885"/>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第八章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字串與陣列 </a:t>
          </a:r>
        </a:p>
      </dsp:txBody>
      <dsp:txXfrm>
        <a:off x="34410" y="34410"/>
        <a:ext cx="4050968" cy="636065"/>
      </dsp:txXfrm>
    </dsp:sp>
    <dsp:sp modelId="{B87719A2-86F1-4C05-8217-E7461C288EA3}">
      <dsp:nvSpPr>
        <dsp:cNvPr id="0" name=""/>
        <dsp:cNvSpPr/>
      </dsp:nvSpPr>
      <dsp:spPr>
        <a:xfrm rot="5400000">
          <a:off x="7499868" y="-256922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本系統程式碼都是以類別為主體撰寫的</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本系統在屬性成員或是讀寫資料，都會運用到物件來協助</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或是各</a:t>
          </a:r>
          <a:r>
            <a:rPr lang="en-US" altLang="zh-TW" sz="1200" kern="1200" dirty="0" err="1">
              <a:latin typeface="標楷體" panose="03000509000000000000" pitchFamily="65" charset="-120"/>
              <a:ea typeface="標楷體" panose="03000509000000000000" pitchFamily="65" charset="-120"/>
            </a:rPr>
            <a:t>Form.cs</a:t>
          </a:r>
          <a:r>
            <a:rPr lang="zh-TW" altLang="en-US" sz="1200" kern="1200" dirty="0">
              <a:latin typeface="標楷體" panose="03000509000000000000" pitchFamily="65" charset="-120"/>
              <a:ea typeface="標楷體" panose="03000509000000000000" pitchFamily="65" charset="-120"/>
            </a:rPr>
            <a:t>的類別、方法、屬性、建構子、欄位都有運用到存取修飾子</a:t>
          </a:r>
        </a:p>
      </dsp:txBody>
      <dsp:txXfrm rot="-5400000">
        <a:off x="4119789" y="838379"/>
        <a:ext cx="7296539" cy="508852"/>
      </dsp:txXfrm>
    </dsp:sp>
    <dsp:sp modelId="{ACB245D0-A61A-41D2-86B2-47941B525539}">
      <dsp:nvSpPr>
        <dsp:cNvPr id="0" name=""/>
        <dsp:cNvSpPr/>
      </dsp:nvSpPr>
      <dsp:spPr>
        <a:xfrm>
          <a:off x="0" y="722740"/>
          <a:ext cx="4119788" cy="704885"/>
        </a:xfrm>
        <a:prstGeom prst="roundRect">
          <a:avLst/>
        </a:prstGeom>
        <a:solidFill>
          <a:schemeClr val="accent5">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第九章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類別與物件</a:t>
          </a:r>
        </a:p>
      </dsp:txBody>
      <dsp:txXfrm>
        <a:off x="34410" y="757150"/>
        <a:ext cx="4050968" cy="636065"/>
      </dsp:txXfrm>
    </dsp:sp>
    <dsp:sp modelId="{FD260B29-BAB4-4298-9310-DE6CE2CDAE85}">
      <dsp:nvSpPr>
        <dsp:cNvPr id="0" name=""/>
        <dsp:cNvSpPr/>
      </dsp:nvSpPr>
      <dsp:spPr>
        <a:xfrm rot="5400000">
          <a:off x="7499868" y="-1829099"/>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中，</a:t>
          </a:r>
          <a:r>
            <a:rPr lang="en-US" altLang="zh-TW" sz="1200" kern="1200" dirty="0" err="1">
              <a:latin typeface="標楷體" panose="03000509000000000000" pitchFamily="65" charset="-120"/>
              <a:ea typeface="標楷體" panose="03000509000000000000" pitchFamily="65" charset="-120"/>
            </a:rPr>
            <a:t>FoodInfo</a:t>
          </a:r>
          <a:r>
            <a:rPr lang="zh-TW" altLang="en-US" sz="1200" kern="1200" dirty="0">
              <a:latin typeface="標楷體" panose="03000509000000000000" pitchFamily="65" charset="-120"/>
              <a:ea typeface="標楷體" panose="03000509000000000000" pitchFamily="65" charset="-120"/>
            </a:rPr>
            <a:t>繼承</a:t>
          </a:r>
          <a:r>
            <a:rPr lang="en-US" altLang="zh-TW" sz="1200" kern="1200" dirty="0">
              <a:latin typeface="標楷體" panose="03000509000000000000" pitchFamily="65" charset="-120"/>
              <a:ea typeface="標楷體" panose="03000509000000000000" pitchFamily="65" charset="-120"/>
            </a:rPr>
            <a:t>Food</a:t>
          </a:r>
          <a:r>
            <a:rPr lang="zh-TW" altLang="en-US" sz="1200" kern="1200" dirty="0">
              <a:latin typeface="標楷體" panose="03000509000000000000" pitchFamily="65" charset="-120"/>
              <a:ea typeface="標楷體" panose="03000509000000000000" pitchFamily="65" charset="-120"/>
            </a:rPr>
            <a:t>類別</a:t>
          </a:r>
        </a:p>
      </dsp:txBody>
      <dsp:txXfrm rot="-5400000">
        <a:off x="4119789" y="1578508"/>
        <a:ext cx="7296539" cy="508852"/>
      </dsp:txXfrm>
    </dsp:sp>
    <dsp:sp modelId="{F2210FB0-6DFF-4A45-A728-7E8E0EE1BBFE}">
      <dsp:nvSpPr>
        <dsp:cNvPr id="0" name=""/>
        <dsp:cNvSpPr/>
      </dsp:nvSpPr>
      <dsp:spPr>
        <a:xfrm>
          <a:off x="0" y="1462869"/>
          <a:ext cx="4119788" cy="704885"/>
        </a:xfrm>
        <a:prstGeom prst="roundRect">
          <a:avLst/>
        </a:prstGeom>
        <a:solidFill>
          <a:schemeClr val="accent5">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繼承與介面</a:t>
          </a:r>
        </a:p>
      </dsp:txBody>
      <dsp:txXfrm>
        <a:off x="34410" y="1497279"/>
        <a:ext cx="4050968" cy="636065"/>
      </dsp:txXfrm>
    </dsp:sp>
    <dsp:sp modelId="{BF0BE343-A955-4638-90EB-3B1580B871BA}">
      <dsp:nvSpPr>
        <dsp:cNvPr id="0" name=""/>
        <dsp:cNvSpPr/>
      </dsp:nvSpPr>
      <dsp:spPr>
        <a:xfrm rot="5400000">
          <a:off x="7499868" y="-108897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a:latin typeface="標楷體" panose="03000509000000000000" pitchFamily="65" charset="-120"/>
              <a:ea typeface="標楷體" panose="03000509000000000000" pitchFamily="65" charset="-120"/>
            </a:rPr>
            <a:t>Button</a:t>
          </a:r>
          <a:r>
            <a:rPr lang="zh-TW" altLang="en-US" sz="1200" kern="1200" dirty="0">
              <a:latin typeface="標楷體" panose="03000509000000000000" pitchFamily="65" charset="-120"/>
              <a:ea typeface="標楷體" panose="03000509000000000000" pitchFamily="65" charset="-120"/>
            </a:rPr>
            <a:t>、</a:t>
          </a:r>
          <a:r>
            <a:rPr lang="en-US" altLang="zh-TW" sz="1200" kern="1200" dirty="0">
              <a:latin typeface="標楷體" panose="03000509000000000000" pitchFamily="65" charset="-120"/>
              <a:ea typeface="標楷體" panose="03000509000000000000" pitchFamily="65" charset="-120"/>
            </a:rPr>
            <a:t>Panel</a:t>
          </a:r>
          <a:r>
            <a:rPr lang="zh-TW" altLang="en-US" sz="1200" kern="1200" dirty="0">
              <a:latin typeface="標楷體" panose="03000509000000000000" pitchFamily="65" charset="-120"/>
              <a:ea typeface="標楷體" panose="03000509000000000000" pitchFamily="65" charset="-120"/>
            </a:rPr>
            <a:t>物件運用委派來實現同事件發生時，有一樣的處理方法</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運用例外處理來進行偵測餐點按鈕實際對應的餐點</a:t>
          </a:r>
          <a:r>
            <a:rPr lang="en-US" altLang="zh-TW" sz="1200" kern="1200" dirty="0">
              <a:latin typeface="標楷體" panose="03000509000000000000" pitchFamily="65" charset="-120"/>
              <a:ea typeface="標楷體" panose="03000509000000000000" pitchFamily="65" charset="-120"/>
            </a:rPr>
            <a:t>NDJSON</a:t>
          </a:r>
          <a:r>
            <a:rPr lang="zh-TW" altLang="en-US" sz="1200" kern="1200" dirty="0">
              <a:latin typeface="標楷體" panose="03000509000000000000" pitchFamily="65" charset="-120"/>
              <a:ea typeface="標楷體" panose="03000509000000000000" pitchFamily="65" charset="-120"/>
            </a:rPr>
            <a:t>檔案可能不存在，並發生例外時顯示</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敬請期待</a:t>
          </a:r>
          <a:r>
            <a:rPr lang="en-US" altLang="zh-TW" sz="1200" kern="1200" dirty="0">
              <a:latin typeface="標楷體" panose="03000509000000000000" pitchFamily="65" charset="-120"/>
              <a:ea typeface="標楷體" panose="03000509000000000000" pitchFamily="65" charset="-120"/>
            </a:rPr>
            <a:t>”</a:t>
          </a:r>
          <a:endParaRPr lang="zh-TW" altLang="en-US" sz="1200" kern="1200" dirty="0">
            <a:latin typeface="標楷體" panose="03000509000000000000" pitchFamily="65" charset="-120"/>
            <a:ea typeface="標楷體" panose="03000509000000000000" pitchFamily="65" charset="-120"/>
          </a:endParaRPr>
        </a:p>
      </dsp:txBody>
      <dsp:txXfrm rot="-5400000">
        <a:off x="4119789" y="2318637"/>
        <a:ext cx="7296539" cy="508852"/>
      </dsp:txXfrm>
    </dsp:sp>
    <dsp:sp modelId="{BA66B7A5-5984-4730-99E1-40F4A670A1BF}">
      <dsp:nvSpPr>
        <dsp:cNvPr id="0" name=""/>
        <dsp:cNvSpPr/>
      </dsp:nvSpPr>
      <dsp:spPr>
        <a:xfrm>
          <a:off x="0" y="2202999"/>
          <a:ext cx="4119788" cy="704885"/>
        </a:xfrm>
        <a:prstGeom prst="roundRect">
          <a:avLst/>
        </a:prstGeom>
        <a:solidFill>
          <a:schemeClr val="accent5">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第十二章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例外處理、委派與執行緒</a:t>
          </a:r>
        </a:p>
      </dsp:txBody>
      <dsp:txXfrm>
        <a:off x="34410" y="2237409"/>
        <a:ext cx="4050968" cy="636065"/>
      </dsp:txXfrm>
    </dsp:sp>
    <dsp:sp modelId="{4C4F00ED-9A26-470D-8CBE-8C1210835664}">
      <dsp:nvSpPr>
        <dsp:cNvPr id="0" name=""/>
        <dsp:cNvSpPr/>
      </dsp:nvSpPr>
      <dsp:spPr>
        <a:xfrm rot="5400000">
          <a:off x="7499868" y="-34884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系統的運用中，有採用事件觸發來與使用者互動，如</a:t>
          </a:r>
          <a:r>
            <a:rPr lang="en-US" altLang="zh-TW" sz="1200" kern="1200" dirty="0">
              <a:latin typeface="標楷體" panose="03000509000000000000" pitchFamily="65" charset="-120"/>
              <a:ea typeface="標楷體" panose="03000509000000000000" pitchFamily="65" charset="-120"/>
            </a:rPr>
            <a:t>Click</a:t>
          </a:r>
          <a:r>
            <a:rPr lang="zh-TW" altLang="en-US" sz="1200" kern="1200" dirty="0">
              <a:latin typeface="標楷體" panose="03000509000000000000" pitchFamily="65" charset="-120"/>
              <a:ea typeface="標楷體" panose="03000509000000000000" pitchFamily="65" charset="-120"/>
            </a:rPr>
            <a:t>事件</a:t>
          </a:r>
        </a:p>
      </dsp:txBody>
      <dsp:txXfrm rot="-5400000">
        <a:off x="4119789" y="3058767"/>
        <a:ext cx="7296539" cy="508852"/>
      </dsp:txXfrm>
    </dsp:sp>
    <dsp:sp modelId="{C53F5A82-91D8-48C1-ACAF-9BD1F9921374}">
      <dsp:nvSpPr>
        <dsp:cNvPr id="0" name=""/>
        <dsp:cNvSpPr/>
      </dsp:nvSpPr>
      <dsp:spPr>
        <a:xfrm>
          <a:off x="0" y="2943128"/>
          <a:ext cx="4119788" cy="704885"/>
        </a:xfrm>
        <a:prstGeom prst="roundRect">
          <a:avLst/>
        </a:prstGeom>
        <a:solidFill>
          <a:schemeClr val="accent5">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第十三章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視窗應用程式的事件處理</a:t>
          </a:r>
        </a:p>
      </dsp:txBody>
      <dsp:txXfrm>
        <a:off x="34410" y="2977538"/>
        <a:ext cx="4050968" cy="636065"/>
      </dsp:txXfrm>
    </dsp:sp>
    <dsp:sp modelId="{B5998901-8EA0-47D1-AB9D-25CA32B56903}">
      <dsp:nvSpPr>
        <dsp:cNvPr id="0" name=""/>
        <dsp:cNvSpPr/>
      </dsp:nvSpPr>
      <dsp:spPr>
        <a:xfrm rot="5400000">
          <a:off x="7499868" y="39128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err="1">
              <a:latin typeface="標楷體" panose="03000509000000000000" pitchFamily="65" charset="-120"/>
              <a:ea typeface="標楷體" panose="03000509000000000000" pitchFamily="65" charset="-120"/>
            </a:rPr>
            <a:t>Login.cs</a:t>
          </a:r>
          <a:r>
            <a:rPr lang="zh-TW" altLang="en-US" sz="1200" kern="1200" dirty="0">
              <a:latin typeface="標楷體" panose="03000509000000000000" pitchFamily="65" charset="-120"/>
              <a:ea typeface="標楷體" panose="03000509000000000000" pitchFamily="65" charset="-120"/>
            </a:rPr>
            <a:t>與</a:t>
          </a:r>
          <a:r>
            <a:rPr lang="en-US" altLang="zh-TW" sz="1200" kern="1200" dirty="0" err="1">
              <a:latin typeface="標楷體" panose="03000509000000000000" pitchFamily="65" charset="-120"/>
              <a:ea typeface="標楷體" panose="03000509000000000000" pitchFamily="65" charset="-120"/>
            </a:rPr>
            <a:t>Map.cs</a:t>
          </a:r>
          <a:r>
            <a:rPr lang="zh-TW" altLang="en-US" sz="1200" kern="1200" dirty="0">
              <a:latin typeface="標楷體" panose="03000509000000000000" pitchFamily="65" charset="-120"/>
              <a:ea typeface="標楷體" panose="03000509000000000000" pitchFamily="65" charset="-120"/>
            </a:rPr>
            <a:t>之間存在多表單情況存在</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不過只會有一個</a:t>
          </a:r>
          <a:r>
            <a:rPr lang="en-US" altLang="zh-TW" sz="1200" kern="1200" dirty="0">
              <a:latin typeface="標楷體" panose="03000509000000000000" pitchFamily="65" charset="-120"/>
              <a:ea typeface="標楷體" panose="03000509000000000000" pitchFamily="65" charset="-120"/>
            </a:rPr>
            <a:t>Show)</a:t>
          </a:r>
          <a:endParaRPr lang="zh-TW" altLang="en-US" sz="1200" kern="1200" dirty="0">
            <a:latin typeface="標楷體" panose="03000509000000000000" pitchFamily="65" charset="-120"/>
            <a:ea typeface="標楷體" panose="03000509000000000000" pitchFamily="65" charset="-120"/>
          </a:endParaRP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在樓層、座位或預約室</a:t>
          </a:r>
          <a:r>
            <a:rPr lang="en-US" altLang="zh-TW" sz="1200" kern="1200" dirty="0">
              <a:latin typeface="標楷體" panose="03000509000000000000" pitchFamily="65" charset="-120"/>
              <a:ea typeface="標楷體" panose="03000509000000000000" pitchFamily="65" charset="-120"/>
            </a:rPr>
            <a:t>ID</a:t>
          </a:r>
          <a:r>
            <a:rPr lang="zh-TW" altLang="en-US" sz="1200" kern="1200" dirty="0">
              <a:latin typeface="標楷體" panose="03000509000000000000" pitchFamily="65" charset="-120"/>
              <a:ea typeface="標楷體" panose="03000509000000000000" pitchFamily="65" charset="-120"/>
            </a:rPr>
            <a:t>運用</a:t>
          </a:r>
          <a:r>
            <a:rPr lang="en-US" altLang="zh-TW" sz="1200" kern="1200" dirty="0" err="1">
              <a:latin typeface="標楷體" panose="03000509000000000000" pitchFamily="65" charset="-120"/>
              <a:ea typeface="標楷體" panose="03000509000000000000" pitchFamily="65" charset="-120"/>
            </a:rPr>
            <a:t>ComboBox</a:t>
          </a:r>
          <a:r>
            <a:rPr lang="zh-TW" altLang="en-US" sz="1200" kern="1200" dirty="0">
              <a:latin typeface="標楷體" panose="03000509000000000000" pitchFamily="65" charset="-120"/>
              <a:ea typeface="標楷體" panose="03000509000000000000" pitchFamily="65" charset="-120"/>
            </a:rPr>
            <a:t>來呈現</a:t>
          </a:r>
        </a:p>
      </dsp:txBody>
      <dsp:txXfrm rot="-5400000">
        <a:off x="4119789" y="3798895"/>
        <a:ext cx="7296539" cy="508852"/>
      </dsp:txXfrm>
    </dsp:sp>
    <dsp:sp modelId="{B6B337BF-028F-48E5-9E1F-1EFDAA11A5BE}">
      <dsp:nvSpPr>
        <dsp:cNvPr id="0" name=""/>
        <dsp:cNvSpPr/>
      </dsp:nvSpPr>
      <dsp:spPr>
        <a:xfrm>
          <a:off x="0" y="3700879"/>
          <a:ext cx="4119788" cy="704885"/>
        </a:xfrm>
        <a:prstGeom prst="roundRect">
          <a:avLst/>
        </a:prstGeom>
        <a:solidFill>
          <a:schemeClr val="accent5">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第十四章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多表單視窗應用程式與清單控制項</a:t>
          </a:r>
        </a:p>
      </dsp:txBody>
      <dsp:txXfrm>
        <a:off x="34410" y="3735289"/>
        <a:ext cx="4050968" cy="636065"/>
      </dsp:txXfrm>
    </dsp:sp>
    <dsp:sp modelId="{4770CB5A-39EB-4774-9924-B54729308399}">
      <dsp:nvSpPr>
        <dsp:cNvPr id="0" name=""/>
        <dsp:cNvSpPr/>
      </dsp:nvSpPr>
      <dsp:spPr>
        <a:xfrm rot="5400000">
          <a:off x="7499868" y="113141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對於整個預約系統所呈現資訊都是透過檔案的讀寫來運作</a:t>
          </a:r>
        </a:p>
      </dsp:txBody>
      <dsp:txXfrm rot="-5400000">
        <a:off x="4119789" y="4539024"/>
        <a:ext cx="7296539" cy="508852"/>
      </dsp:txXfrm>
    </dsp:sp>
    <dsp:sp modelId="{8E0EB2B9-0C2F-458F-981F-418418D2C3F0}">
      <dsp:nvSpPr>
        <dsp:cNvPr id="0" name=""/>
        <dsp:cNvSpPr/>
      </dsp:nvSpPr>
      <dsp:spPr>
        <a:xfrm>
          <a:off x="0" y="4441009"/>
          <a:ext cx="4119788" cy="704885"/>
        </a:xfrm>
        <a:prstGeom prst="roundRect">
          <a:avLst/>
        </a:prstGeom>
        <a:solidFill>
          <a:schemeClr val="accent5">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第十五章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檔案與資料夾處理</a:t>
          </a:r>
        </a:p>
      </dsp:txBody>
      <dsp:txXfrm>
        <a:off x="34410" y="4475419"/>
        <a:ext cx="4050968" cy="636065"/>
      </dsp:txXfrm>
    </dsp:sp>
    <dsp:sp modelId="{40949F95-0842-46EB-B786-2FE7B5F6BD4E}">
      <dsp:nvSpPr>
        <dsp:cNvPr id="0" name=""/>
        <dsp:cNvSpPr/>
      </dsp:nvSpPr>
      <dsp:spPr>
        <a:xfrm rot="5400000">
          <a:off x="7499868" y="187154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整個預約系統的相關資訊有運用</a:t>
          </a:r>
          <a:r>
            <a:rPr lang="en-US" altLang="zh-TW" sz="1200" kern="1200" dirty="0">
              <a:latin typeface="標楷體" panose="03000509000000000000" pitchFamily="65" charset="-120"/>
              <a:ea typeface="標楷體" panose="03000509000000000000" pitchFamily="65" charset="-120"/>
            </a:rPr>
            <a:t>”.NET</a:t>
          </a:r>
          <a:r>
            <a:rPr lang="zh-TW" altLang="en-US" sz="1200" kern="1200" dirty="0">
              <a:latin typeface="標楷體" panose="03000509000000000000" pitchFamily="65" charset="-120"/>
              <a:ea typeface="標楷體" panose="03000509000000000000" pitchFamily="65" charset="-120"/>
            </a:rPr>
            <a:t>集合物件成為</a:t>
          </a:r>
          <a:r>
            <a:rPr lang="en-US" altLang="zh-TW" sz="1200" kern="1200" dirty="0">
              <a:latin typeface="標楷體" panose="03000509000000000000" pitchFamily="65" charset="-120"/>
              <a:ea typeface="標楷體" panose="03000509000000000000" pitchFamily="65" charset="-120"/>
            </a:rPr>
            <a:t>JSON</a:t>
          </a:r>
          <a:r>
            <a:rPr lang="zh-TW" altLang="en-US" sz="1200" kern="1200" dirty="0">
              <a:latin typeface="標楷體" panose="03000509000000000000" pitchFamily="65" charset="-120"/>
              <a:ea typeface="標楷體" panose="03000509000000000000" pitchFamily="65" charset="-120"/>
            </a:rPr>
            <a:t>字串</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並與前一章節合作</a:t>
          </a:r>
        </a:p>
      </dsp:txBody>
      <dsp:txXfrm rot="-5400000">
        <a:off x="4119789" y="5279154"/>
        <a:ext cx="7296539" cy="508852"/>
      </dsp:txXfrm>
    </dsp:sp>
    <dsp:sp modelId="{7B51E6E7-1FD4-476D-8085-323B7D007436}">
      <dsp:nvSpPr>
        <dsp:cNvPr id="0" name=""/>
        <dsp:cNvSpPr/>
      </dsp:nvSpPr>
      <dsp:spPr>
        <a:xfrm>
          <a:off x="0" y="5181138"/>
          <a:ext cx="4119788" cy="704885"/>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第十六章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a:t>
          </a:r>
          <a:r>
            <a:rPr lang="en-US" altLang="zh-TW" sz="1400" kern="1200" dirty="0">
              <a:latin typeface="標楷體" panose="03000509000000000000" pitchFamily="65" charset="-120"/>
              <a:ea typeface="標楷體" panose="03000509000000000000" pitchFamily="65" charset="-120"/>
            </a:rPr>
            <a:t>ChatGPT</a:t>
          </a:r>
          <a:r>
            <a:rPr lang="zh-TW" altLang="en-US" sz="1400" kern="1200" dirty="0">
              <a:latin typeface="標楷體" panose="03000509000000000000" pitchFamily="65" charset="-120"/>
              <a:ea typeface="標楷體" panose="03000509000000000000" pitchFamily="65" charset="-120"/>
            </a:rPr>
            <a:t>協同開發、網路程式設計與</a:t>
          </a:r>
          <a:r>
            <a:rPr lang="en-US" altLang="zh-TW" sz="1400" kern="1200" dirty="0">
              <a:latin typeface="標楷體" panose="03000509000000000000" pitchFamily="65" charset="-120"/>
              <a:ea typeface="標楷體" panose="03000509000000000000" pitchFamily="65" charset="-120"/>
            </a:rPr>
            <a:t>ChatGPT API</a:t>
          </a:r>
          <a:endParaRPr lang="zh-TW" altLang="en-US" sz="1400" kern="1200" dirty="0">
            <a:latin typeface="標楷體" panose="03000509000000000000" pitchFamily="65" charset="-120"/>
            <a:ea typeface="標楷體" panose="03000509000000000000" pitchFamily="65" charset="-120"/>
          </a:endParaRPr>
        </a:p>
      </dsp:txBody>
      <dsp:txXfrm>
        <a:off x="34410" y="5215548"/>
        <a:ext cx="4050968" cy="6360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defRPr>
            </a:lvl1pPr>
          </a:lstStyle>
          <a:p>
            <a:fld id="{E3012368-4B5C-3948-9103-980685797A4C}" type="datetimeFigureOut">
              <a:rPr kumimoji="1" lang="zh-TW" altLang="en-US" smtClean="0"/>
              <a:pPr/>
              <a:t>2025/6/5</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defRPr>
            </a:lvl1pPr>
          </a:lstStyle>
          <a:p>
            <a:fld id="{E12AD06D-0045-5146-8654-F64F44BCEEE5}" type="slidenum">
              <a:rPr kumimoji="1" lang="zh-TW" altLang="en-US" smtClean="0"/>
              <a:pPr/>
              <a:t>‹#›</a:t>
            </a:fld>
            <a:endParaRPr kumimoji="1" lang="zh-TW" altLang="en-US" dirty="0"/>
          </a:p>
        </p:txBody>
      </p:sp>
    </p:spTree>
    <p:extLst>
      <p:ext uri="{BB962C8B-B14F-4D97-AF65-F5344CB8AC3E}">
        <p14:creationId xmlns:p14="http://schemas.microsoft.com/office/powerpoint/2010/main" val="174359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mn-ea"/>
        <a:cs typeface="+mn-cs"/>
      </a:defRPr>
    </a:lvl1pPr>
    <a:lvl2pPr marL="457200" algn="l" defTabSz="914400" rtl="0" eaLnBrk="1" latinLnBrk="0" hangingPunct="1">
      <a:defRPr sz="1200" kern="1200">
        <a:solidFill>
          <a:schemeClr val="tx1"/>
        </a:solidFill>
        <a:latin typeface="標楷體" panose="03000509000000000000" pitchFamily="65" charset="-120"/>
        <a:ea typeface="+mn-ea"/>
        <a:cs typeface="+mn-cs"/>
      </a:defRPr>
    </a:lvl2pPr>
    <a:lvl3pPr marL="914400" algn="l" defTabSz="914400" rtl="0" eaLnBrk="1" latinLnBrk="0" hangingPunct="1">
      <a:defRPr sz="1200" kern="1200">
        <a:solidFill>
          <a:schemeClr val="tx1"/>
        </a:solidFill>
        <a:latin typeface="標楷體" panose="03000509000000000000" pitchFamily="65" charset="-120"/>
        <a:ea typeface="+mn-ea"/>
        <a:cs typeface="+mn-cs"/>
      </a:defRPr>
    </a:lvl3pPr>
    <a:lvl4pPr marL="1371600" algn="l" defTabSz="914400" rtl="0" eaLnBrk="1" latinLnBrk="0" hangingPunct="1">
      <a:defRPr sz="1200" kern="1200">
        <a:solidFill>
          <a:schemeClr val="tx1"/>
        </a:solidFill>
        <a:latin typeface="標楷體" panose="03000509000000000000" pitchFamily="65" charset="-120"/>
        <a:ea typeface="+mn-ea"/>
        <a:cs typeface="+mn-cs"/>
      </a:defRPr>
    </a:lvl4pPr>
    <a:lvl5pPr marL="1828800" algn="l" defTabSz="914400" rtl="0" eaLnBrk="1" latinLnBrk="0" hangingPunct="1">
      <a:defRPr sz="1200" kern="1200">
        <a:solidFill>
          <a:schemeClr val="tx1"/>
        </a:solidFill>
        <a:latin typeface="標楷體" panose="03000509000000000000" pitchFamily="65"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3F93-DABA-C44D-C7A9-F525F6647F4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F7604-BF5C-7649-6271-00625847BF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71FD51B-843E-D849-F78A-F6DFBA8153B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D53D262-C1FD-9E7C-F03A-CFE1BA7BC344}"/>
              </a:ext>
            </a:extLst>
          </p:cNvPr>
          <p:cNvSpPr>
            <a:spLocks noGrp="1"/>
          </p:cNvSpPr>
          <p:nvPr>
            <p:ph type="sldNum" sz="quarter" idx="5"/>
          </p:nvPr>
        </p:nvSpPr>
        <p:spPr/>
        <p:txBody>
          <a:bodyPr/>
          <a:lstStyle/>
          <a:p>
            <a:fld id="{E12AD06D-0045-5146-8654-F64F44BCEEE5}" type="slidenum">
              <a:rPr kumimoji="1" lang="zh-TW" altLang="en-US" smtClean="0"/>
              <a:t>6</a:t>
            </a:fld>
            <a:endParaRPr kumimoji="1" lang="zh-TW" altLang="en-US"/>
          </a:p>
        </p:txBody>
      </p:sp>
    </p:spTree>
    <p:extLst>
      <p:ext uri="{BB962C8B-B14F-4D97-AF65-F5344CB8AC3E}">
        <p14:creationId xmlns:p14="http://schemas.microsoft.com/office/powerpoint/2010/main" val="15008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F4462F-283E-B34B-43D9-A833E93459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D35A4-CAF9-C644-1796-9D2F1C78A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EA7274-E85E-AD69-7154-FFDC57FA29A5}"/>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5" name="頁尾版面配置區 4">
            <a:extLst>
              <a:ext uri="{FF2B5EF4-FFF2-40B4-BE49-F238E27FC236}">
                <a16:creationId xmlns:a16="http://schemas.microsoft.com/office/drawing/2014/main" id="{AA0C5001-DBD7-53B0-DF5A-3214040A62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7AE24B-207F-3D83-0D9E-3518473E51F8}"/>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389756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3E974F-5EE4-7E62-FFBB-1FF648FCB14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1334636-6702-6ABC-662F-9B66984B0E6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DF9158-E02D-F5C8-9645-7411F77F6F1A}"/>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5" name="頁尾版面配置區 4">
            <a:extLst>
              <a:ext uri="{FF2B5EF4-FFF2-40B4-BE49-F238E27FC236}">
                <a16:creationId xmlns:a16="http://schemas.microsoft.com/office/drawing/2014/main" id="{C13767B5-9FE6-EB56-8F55-36B9DF8439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B0D25B-1182-2CF0-FD18-9EBBA48A968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3472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87CEBC-F04E-6274-8BF8-696989F85D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F6E87A-C0CE-BEC7-665B-785C8FE0A3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F5B88A-C65B-84AE-18CC-0E42018CF4FC}"/>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5" name="頁尾版面配置區 4">
            <a:extLst>
              <a:ext uri="{FF2B5EF4-FFF2-40B4-BE49-F238E27FC236}">
                <a16:creationId xmlns:a16="http://schemas.microsoft.com/office/drawing/2014/main" id="{CD4C1B3C-22E7-132E-BBA4-A7DB0D405F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232A87-D4FF-B30A-9B18-2C047560D8FB}"/>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38994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0C2B6-37C1-71E8-7AF9-963FD081AB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638224-91BD-94C4-D683-6A21DE3748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BCABE4-09D2-10D8-0EC9-8EB9F57231EB}"/>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5" name="頁尾版面配置區 4">
            <a:extLst>
              <a:ext uri="{FF2B5EF4-FFF2-40B4-BE49-F238E27FC236}">
                <a16:creationId xmlns:a16="http://schemas.microsoft.com/office/drawing/2014/main" id="{DA135BE5-1F80-701F-6D24-56C15E3DE8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8AC1B9-8432-A6B9-2EEE-73B064258570}"/>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20992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DB23A-71BF-EBB2-DA3A-51E1022DD92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47D36D4-514D-F688-D35E-C37ADBB9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8BE472-A7DB-15C4-BDE8-9749632414CE}"/>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5" name="頁尾版面配置區 4">
            <a:extLst>
              <a:ext uri="{FF2B5EF4-FFF2-40B4-BE49-F238E27FC236}">
                <a16:creationId xmlns:a16="http://schemas.microsoft.com/office/drawing/2014/main" id="{8E3ABE1F-0250-890B-C13A-D4DF974F5B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0A655-5973-FC8C-9972-0F5FF826B53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4821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224F3-128B-C6EE-356D-7341945DBA5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712A2C-6411-9F72-F9BB-3FF989DBE6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137EF3-6048-DA7D-85F2-A4E31E7E7E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778044-972C-75FC-DCDA-BE93BF1B341B}"/>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6" name="頁尾版面配置區 5">
            <a:extLst>
              <a:ext uri="{FF2B5EF4-FFF2-40B4-BE49-F238E27FC236}">
                <a16:creationId xmlns:a16="http://schemas.microsoft.com/office/drawing/2014/main" id="{AF13E70B-A1CC-84A8-2512-5EC0DF583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5C1D-4408-7876-55C3-4F531A8018D3}"/>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56388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24483-B53E-DBC3-106F-252FD47DAF9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B7FA50-0AF0-EA2A-D801-F368AAFA0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5890BE-8F3F-BC7F-1588-5C2182EB1C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CACB5C-51A2-CC4B-9257-6D9F70EB3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0EA78DB-AD31-B805-49CB-DA67261B1A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98EFC2-53A3-1F4C-0EEE-9F4F92F4FC57}"/>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8" name="頁尾版面配置區 7">
            <a:extLst>
              <a:ext uri="{FF2B5EF4-FFF2-40B4-BE49-F238E27FC236}">
                <a16:creationId xmlns:a16="http://schemas.microsoft.com/office/drawing/2014/main" id="{61DEE027-5823-5D5F-7ECD-96F36733BF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4C902C0-750D-38DF-3D29-061F29A56244}"/>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769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3544C-B931-A457-3235-403A30FAADB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65BD26-0F2F-5510-6870-BD61BF20EBF3}"/>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4" name="頁尾版面配置區 3">
            <a:extLst>
              <a:ext uri="{FF2B5EF4-FFF2-40B4-BE49-F238E27FC236}">
                <a16:creationId xmlns:a16="http://schemas.microsoft.com/office/drawing/2014/main" id="{15BA1B4D-D962-3DF1-ACCE-803DDADDECF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CA95628-5F80-FC3E-733C-BA661E397799}"/>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704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A5ABE3-9D13-1DEB-94D0-050597592C0A}"/>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3" name="頁尾版面配置區 2">
            <a:extLst>
              <a:ext uri="{FF2B5EF4-FFF2-40B4-BE49-F238E27FC236}">
                <a16:creationId xmlns:a16="http://schemas.microsoft.com/office/drawing/2014/main" id="{9FE071CA-F4EA-1540-C258-09B6D715613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6B08B9C-E539-2BA6-F402-B2DAF50A241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54542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09370-83D8-CAA8-1052-7AE3997B594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9335897-0E13-58EE-305A-B54CDCB7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F37F7FA-F1DE-0898-3924-5594736FF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EA9590-852B-7621-D898-149D762D3C8F}"/>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6" name="頁尾版面配置區 5">
            <a:extLst>
              <a:ext uri="{FF2B5EF4-FFF2-40B4-BE49-F238E27FC236}">
                <a16:creationId xmlns:a16="http://schemas.microsoft.com/office/drawing/2014/main" id="{F4321146-B57F-F0FE-4ACF-9AC7B95505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97C141-A79C-FDC7-3FA9-BC95C04FD86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15238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AD5B-08D3-1C51-FBD1-41F56E3039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42582D-533A-49A3-50D6-ECCD31F7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6548991-BD1A-FEB4-9653-F66C484E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77F0D4-DEAC-6E92-B017-A1AE3D82E4C5}"/>
              </a:ext>
            </a:extLst>
          </p:cNvPr>
          <p:cNvSpPr>
            <a:spLocks noGrp="1"/>
          </p:cNvSpPr>
          <p:nvPr>
            <p:ph type="dt" sz="half" idx="10"/>
          </p:nvPr>
        </p:nvSpPr>
        <p:spPr/>
        <p:txBody>
          <a:bodyPr/>
          <a:lstStyle/>
          <a:p>
            <a:fld id="{6AF2A684-FB86-4036-BF57-3625E9646F1D}" type="datetimeFigureOut">
              <a:rPr lang="zh-TW" altLang="en-US" smtClean="0"/>
              <a:t>2025/6/5</a:t>
            </a:fld>
            <a:endParaRPr lang="zh-TW" altLang="en-US"/>
          </a:p>
        </p:txBody>
      </p:sp>
      <p:sp>
        <p:nvSpPr>
          <p:cNvPr id="6" name="頁尾版面配置區 5">
            <a:extLst>
              <a:ext uri="{FF2B5EF4-FFF2-40B4-BE49-F238E27FC236}">
                <a16:creationId xmlns:a16="http://schemas.microsoft.com/office/drawing/2014/main" id="{E4366E83-0FEF-CA6F-AEEA-7FF9205FA6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C6D2043-1F66-E657-90E2-1ED26DFA65A6}"/>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0284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AB44A-5864-86DF-F24F-E4804FDAA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C0859011-88D8-D90A-6C4A-83E04712A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4471A97-94CD-58EA-9EF4-864BEC227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標楷體" panose="03000509000000000000" pitchFamily="65" charset="-120"/>
              </a:defRPr>
            </a:lvl1pPr>
          </a:lstStyle>
          <a:p>
            <a:fld id="{6AF2A684-FB86-4036-BF57-3625E9646F1D}" type="datetimeFigureOut">
              <a:rPr lang="zh-TW" altLang="en-US" smtClean="0"/>
              <a:pPr/>
              <a:t>2025/6/5</a:t>
            </a:fld>
            <a:endParaRPr lang="zh-TW" altLang="en-US" dirty="0"/>
          </a:p>
        </p:txBody>
      </p:sp>
      <p:sp>
        <p:nvSpPr>
          <p:cNvPr id="5" name="頁尾版面配置區 4">
            <a:extLst>
              <a:ext uri="{FF2B5EF4-FFF2-40B4-BE49-F238E27FC236}">
                <a16:creationId xmlns:a16="http://schemas.microsoft.com/office/drawing/2014/main" id="{B848B9DD-6BD3-E2A1-8044-DB10F0420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標楷體" panose="03000509000000000000" pitchFamily="65" charset="-120"/>
              </a:defRPr>
            </a:lvl1pPr>
          </a:lstStyle>
          <a:p>
            <a:endParaRPr lang="zh-TW" altLang="en-US" dirty="0"/>
          </a:p>
        </p:txBody>
      </p:sp>
      <p:sp>
        <p:nvSpPr>
          <p:cNvPr id="6" name="投影片編號版面配置區 5">
            <a:extLst>
              <a:ext uri="{FF2B5EF4-FFF2-40B4-BE49-F238E27FC236}">
                <a16:creationId xmlns:a16="http://schemas.microsoft.com/office/drawing/2014/main" id="{90B657C4-73EC-89A1-AD69-B779BD51A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0444D7D5-057F-4AA7-8858-744BF543C412}" type="slidenum">
              <a:rPr lang="zh-TW" altLang="en-US" smtClean="0"/>
              <a:pPr/>
              <a:t>‹#›</a:t>
            </a:fld>
            <a:endParaRPr lang="zh-TW" altLang="en-US" dirty="0"/>
          </a:p>
        </p:txBody>
      </p:sp>
    </p:spTree>
    <p:extLst>
      <p:ext uri="{BB962C8B-B14F-4D97-AF65-F5344CB8AC3E}">
        <p14:creationId xmlns:p14="http://schemas.microsoft.com/office/powerpoint/2010/main" val="38227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ithelp.ithome.com.tw/articles/101901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3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nvGrpSpPr>
          <p:cNvPr id="39"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0"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1"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a typeface="標楷體" panose="03000509000000000000" pitchFamily="65" charset="-120"/>
              </a:endParaRPr>
            </a:p>
          </p:txBody>
        </p:sp>
      </p:grpSp>
      <p:sp>
        <p:nvSpPr>
          <p:cNvPr id="2" name="標題 1">
            <a:extLst>
              <a:ext uri="{FF2B5EF4-FFF2-40B4-BE49-F238E27FC236}">
                <a16:creationId xmlns:a16="http://schemas.microsoft.com/office/drawing/2014/main" id="{E03D37A5-298C-2552-39D3-76F497E3209E}"/>
              </a:ext>
            </a:extLst>
          </p:cNvPr>
          <p:cNvSpPr>
            <a:spLocks noGrp="1"/>
          </p:cNvSpPr>
          <p:nvPr>
            <p:ph type="ctrTitle"/>
          </p:nvPr>
        </p:nvSpPr>
        <p:spPr>
          <a:xfrm>
            <a:off x="3502731" y="1542402"/>
            <a:ext cx="5665332" cy="2387918"/>
          </a:xfrm>
        </p:spPr>
        <p:txBody>
          <a:bodyPr anchor="b">
            <a:normAutofit/>
          </a:bodyPr>
          <a:lstStyle/>
          <a:p>
            <a:r>
              <a:rPr lang="zh-TW" altLang="en-US" sz="5400" dirty="0">
                <a:solidFill>
                  <a:schemeClr val="tx2"/>
                </a:solidFill>
                <a:latin typeface="標楷體" panose="03000509000000000000" pitchFamily="65" charset="-120"/>
              </a:rPr>
              <a:t>小歇一刻</a:t>
            </a:r>
            <a:br>
              <a:rPr lang="en-US" altLang="zh-TW" sz="5400" dirty="0">
                <a:solidFill>
                  <a:schemeClr val="tx2"/>
                </a:solidFill>
                <a:latin typeface="標楷體" panose="03000509000000000000" pitchFamily="65" charset="-120"/>
              </a:rPr>
            </a:br>
            <a:r>
              <a:rPr lang="en-US" altLang="zh-TW" sz="5400" dirty="0">
                <a:solidFill>
                  <a:schemeClr val="tx2"/>
                </a:solidFill>
                <a:latin typeface="標楷體" panose="03000509000000000000" pitchFamily="65" charset="-120"/>
                <a:cs typeface="Times New Roman" panose="02020603050405020304" pitchFamily="18" charset="0"/>
              </a:rPr>
              <a:t>K</a:t>
            </a:r>
            <a:r>
              <a:rPr lang="zh-TW" altLang="en-US" sz="5400" dirty="0">
                <a:solidFill>
                  <a:schemeClr val="tx2"/>
                </a:solidFill>
                <a:latin typeface="標楷體" panose="03000509000000000000" pitchFamily="65" charset="-120"/>
              </a:rPr>
              <a:t>書中心預約系統</a:t>
            </a:r>
          </a:p>
        </p:txBody>
      </p:sp>
      <p:sp>
        <p:nvSpPr>
          <p:cNvPr id="3" name="副標題 2">
            <a:extLst>
              <a:ext uri="{FF2B5EF4-FFF2-40B4-BE49-F238E27FC236}">
                <a16:creationId xmlns:a16="http://schemas.microsoft.com/office/drawing/2014/main" id="{302FDC53-04C6-72EF-4138-3C59185562AF}"/>
              </a:ext>
            </a:extLst>
          </p:cNvPr>
          <p:cNvSpPr>
            <a:spLocks noGrp="1"/>
          </p:cNvSpPr>
          <p:nvPr>
            <p:ph type="subTitle" idx="1"/>
          </p:nvPr>
        </p:nvSpPr>
        <p:spPr>
          <a:xfrm>
            <a:off x="3501829" y="4134899"/>
            <a:ext cx="5577515" cy="682079"/>
          </a:xfrm>
        </p:spPr>
        <p:txBody>
          <a:bodyPr anchor="ctr">
            <a:normAutofit/>
          </a:bodyPr>
          <a:lstStyle/>
          <a:p>
            <a:r>
              <a:rPr lang="en-US" altLang="zh-TW" dirty="0">
                <a:solidFill>
                  <a:schemeClr val="tx2"/>
                </a:solidFill>
                <a:latin typeface="標楷體" panose="03000509000000000000" pitchFamily="65" charset="-120"/>
              </a:rPr>
              <a:t>B11170030 </a:t>
            </a:r>
            <a:r>
              <a:rPr lang="zh-TW" altLang="en-US" dirty="0">
                <a:solidFill>
                  <a:schemeClr val="tx2"/>
                </a:solidFill>
                <a:latin typeface="標楷體" panose="03000509000000000000" pitchFamily="65" charset="-120"/>
              </a:rPr>
              <a:t>胡舒婷  </a:t>
            </a:r>
            <a:r>
              <a:rPr lang="en-US" altLang="zh-TW" dirty="0">
                <a:solidFill>
                  <a:schemeClr val="tx2"/>
                </a:solidFill>
                <a:latin typeface="標楷體" panose="03000509000000000000" pitchFamily="65" charset="-120"/>
              </a:rPr>
              <a:t>B12172101 </a:t>
            </a:r>
            <a:r>
              <a:rPr lang="zh-TW" altLang="en-US" dirty="0">
                <a:solidFill>
                  <a:schemeClr val="tx2"/>
                </a:solidFill>
                <a:latin typeface="標楷體" panose="03000509000000000000" pitchFamily="65" charset="-120"/>
              </a:rPr>
              <a:t>劉鑒陞</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7571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9AFD82C-FF3D-A677-DD95-B2F1DB6EDACF}"/>
              </a:ext>
            </a:extLst>
          </p:cNvPr>
          <p:cNvSpPr txBox="1"/>
          <p:nvPr/>
        </p:nvSpPr>
        <p:spPr>
          <a:xfrm>
            <a:off x="780595" y="1697181"/>
            <a:ext cx="738664" cy="3463636"/>
          </a:xfrm>
          <a:prstGeom prst="rect">
            <a:avLst/>
          </a:prstGeom>
          <a:noFill/>
        </p:spPr>
        <p:txBody>
          <a:bodyPr vert="eaVert" wrap="square" rtlCol="0" anchor="ctr">
            <a:spAutoFit/>
          </a:bodyPr>
          <a:lstStyle/>
          <a:p>
            <a:pPr algn="ctr"/>
            <a:r>
              <a:rPr kumimoji="1" lang="zh-TW" altLang="en-US" sz="3600" dirty="0">
                <a:latin typeface="標楷體" panose="03000509000000000000" pitchFamily="65" charset="-120"/>
                <a:ea typeface="標楷體" panose="03000509000000000000" pitchFamily="65" charset="-120"/>
              </a:rPr>
              <a:t>類別圖</a:t>
            </a:r>
          </a:p>
        </p:txBody>
      </p:sp>
      <p:pic>
        <p:nvPicPr>
          <p:cNvPr id="6" name="內容版面配置區 5">
            <a:extLst>
              <a:ext uri="{FF2B5EF4-FFF2-40B4-BE49-F238E27FC236}">
                <a16:creationId xmlns:a16="http://schemas.microsoft.com/office/drawing/2014/main" id="{B2852555-513B-8489-81E8-45AC02F0B6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508" y="43389"/>
            <a:ext cx="7950983" cy="6814611"/>
          </a:xfrm>
        </p:spPr>
      </p:pic>
    </p:spTree>
    <p:extLst>
      <p:ext uri="{BB962C8B-B14F-4D97-AF65-F5344CB8AC3E}">
        <p14:creationId xmlns:p14="http://schemas.microsoft.com/office/powerpoint/2010/main" val="4711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038C414-7A4D-122C-0FF0-E11319FC4B01}"/>
              </a:ext>
            </a:extLst>
          </p:cNvPr>
          <p:cNvSpPr txBox="1"/>
          <p:nvPr/>
        </p:nvSpPr>
        <p:spPr>
          <a:xfrm>
            <a:off x="993155" y="1808018"/>
            <a:ext cx="738664" cy="3241963"/>
          </a:xfrm>
          <a:prstGeom prst="rect">
            <a:avLst/>
          </a:prstGeom>
          <a:noFill/>
        </p:spPr>
        <p:txBody>
          <a:bodyPr vert="eaVert" wrap="square" rtlCol="0">
            <a:spAutoFit/>
          </a:bodyPr>
          <a:lstStyle/>
          <a:p>
            <a:pPr algn="ctr"/>
            <a:r>
              <a:rPr kumimoji="1" lang="zh-TW" altLang="en-US" sz="3600" dirty="0">
                <a:latin typeface="標楷體" panose="03000509000000000000" pitchFamily="65" charset="-120"/>
                <a:ea typeface="標楷體" panose="03000509000000000000" pitchFamily="65" charset="-120"/>
              </a:rPr>
              <a:t>使用案例圖</a:t>
            </a:r>
          </a:p>
        </p:txBody>
      </p:sp>
      <p:pic>
        <p:nvPicPr>
          <p:cNvPr id="3" name="圖片 2">
            <a:extLst>
              <a:ext uri="{FF2B5EF4-FFF2-40B4-BE49-F238E27FC236}">
                <a16:creationId xmlns:a16="http://schemas.microsoft.com/office/drawing/2014/main" id="{62C3A4B0-E854-FF23-0556-1280AE3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068" y="0"/>
            <a:ext cx="6841863" cy="6858000"/>
          </a:xfrm>
          <a:prstGeom prst="rect">
            <a:avLst/>
          </a:prstGeom>
        </p:spPr>
      </p:pic>
    </p:spTree>
    <p:extLst>
      <p:ext uri="{BB962C8B-B14F-4D97-AF65-F5344CB8AC3E}">
        <p14:creationId xmlns:p14="http://schemas.microsoft.com/office/powerpoint/2010/main" val="28857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469AFA2-EA0E-F2B1-6B79-59F744C24D83}"/>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第三章 系統實現</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65933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7B8AC50E-2712-69E2-F837-116C470FE265}"/>
              </a:ext>
            </a:extLst>
          </p:cNvPr>
          <p:cNvSpPr>
            <a:spLocks noGrp="1"/>
          </p:cNvSpPr>
          <p:nvPr>
            <p:ph type="title"/>
          </p:nvPr>
        </p:nvSpPr>
        <p:spPr>
          <a:xfrm>
            <a:off x="206485" y="1441113"/>
            <a:ext cx="3855720" cy="4371974"/>
          </a:xfrm>
        </p:spPr>
        <p:txBody>
          <a:bodyPr vert="horz" lIns="91440" tIns="45720" rIns="91440" bIns="45720" rtlCol="0" anchor="ctr">
            <a:normAutofit/>
          </a:bodyPr>
          <a:lstStyle/>
          <a:p>
            <a:pPr algn="ctr"/>
            <a:r>
              <a:rPr kumimoji="1" lang="zh-TW" altLang="en-US" sz="3200" kern="1200" dirty="0">
                <a:solidFill>
                  <a:schemeClr val="tx2"/>
                </a:solidFill>
                <a:latin typeface="標楷體" panose="03000509000000000000" pitchFamily="65" charset="-120"/>
              </a:rPr>
              <a:t>開發環境</a:t>
            </a:r>
          </a:p>
        </p:txBody>
      </p:sp>
      <p:sp>
        <p:nvSpPr>
          <p:cNvPr id="3" name="文字方塊 2">
            <a:extLst>
              <a:ext uri="{FF2B5EF4-FFF2-40B4-BE49-F238E27FC236}">
                <a16:creationId xmlns:a16="http://schemas.microsoft.com/office/drawing/2014/main" id="{3CB92CD2-C421-6C1A-1899-52A9BC4EF293}"/>
              </a:ext>
            </a:extLst>
          </p:cNvPr>
          <p:cNvSpPr txBox="1"/>
          <p:nvPr/>
        </p:nvSpPr>
        <p:spPr>
          <a:xfrm>
            <a:off x="5397983" y="813816"/>
            <a:ext cx="6587532"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開發工具（</a:t>
            </a:r>
            <a:r>
              <a:rPr lang="en-US" altLang="zh-TW" b="1" dirty="0">
                <a:solidFill>
                  <a:schemeClr val="tx2"/>
                </a:solidFill>
                <a:ea typeface="標楷體" panose="03000509000000000000" pitchFamily="65" charset="-120"/>
              </a:rPr>
              <a:t>IDE</a:t>
            </a:r>
            <a:r>
              <a:rPr lang="zh-TW" altLang="en-US" b="1" dirty="0">
                <a:solidFill>
                  <a:schemeClr val="tx2"/>
                </a:solidFill>
                <a:ea typeface="標楷體" panose="03000509000000000000" pitchFamily="65" charset="-120"/>
              </a:rPr>
              <a:t>）</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Visual Studio Community 2022</a:t>
            </a:r>
          </a:p>
          <a:p>
            <a:pPr marL="285750" indent="-228600">
              <a:lnSpc>
                <a:spcPct val="90000"/>
              </a:lnSpc>
              <a:spcAft>
                <a:spcPts val="600"/>
              </a:spcAft>
              <a:buFont typeface="Arial" panose="020B0604020202020204" pitchFamily="34" charset="0"/>
              <a:buChar char="•"/>
            </a:pPr>
            <a:r>
              <a:rPr lang="en-US" altLang="zh-TW" b="1" dirty="0">
                <a:solidFill>
                  <a:schemeClr val="tx2"/>
                </a:solidFill>
                <a:ea typeface="標楷體" panose="03000509000000000000" pitchFamily="65" charset="-120"/>
              </a:rPr>
              <a:t>.NET </a:t>
            </a:r>
            <a:r>
              <a:rPr lang="zh-TW" altLang="en-US" b="1" dirty="0">
                <a:solidFill>
                  <a:schemeClr val="tx2"/>
                </a:solidFill>
                <a:ea typeface="標楷體" panose="03000509000000000000" pitchFamily="65" charset="-120"/>
              </a:rPr>
              <a:t>版本</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8.0</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作業系統</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Windows 11 64-bit 24H2</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電腦相關資訊：</a:t>
            </a:r>
            <a:endParaRPr lang="en-US" altLang="zh-TW" b="1" dirty="0">
              <a:solidFill>
                <a:schemeClr val="tx2"/>
              </a:solidFill>
              <a:ea typeface="標楷體" panose="03000509000000000000" pitchFamily="65" charset="-120"/>
            </a:endParaRPr>
          </a:p>
          <a:p>
            <a:pPr marL="742950" lvl="1" indent="-228600">
              <a:lnSpc>
                <a:spcPct val="90000"/>
              </a:lnSpc>
              <a:spcAft>
                <a:spcPts val="600"/>
              </a:spcAft>
              <a:buFont typeface="Arial" panose="020B0604020202020204" pitchFamily="34" charset="0"/>
              <a:buChar char="•"/>
            </a:pPr>
            <a:r>
              <a:rPr lang="zh-TW" altLang="en-US" dirty="0">
                <a:solidFill>
                  <a:schemeClr val="tx2"/>
                </a:solidFill>
                <a:ea typeface="標楷體" panose="03000509000000000000" pitchFamily="65" charset="-120"/>
              </a:rPr>
              <a:t>品牌 </a:t>
            </a:r>
            <a:r>
              <a:rPr lang="en-US" altLang="zh-TW" dirty="0">
                <a:solidFill>
                  <a:schemeClr val="tx2"/>
                </a:solidFill>
                <a:ea typeface="標楷體" panose="03000509000000000000" pitchFamily="65" charset="-120"/>
              </a:rPr>
              <a:t>: ASUS TUF Gaming F17 2022</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CPU : 12th Gen Intel(R) Core(TM) i7-12700H   2.30 GHz</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RAM : 32GB</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0 : NVIDIA GeForce RTX 3050 Ti Laptop GPU</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1 : Intel(R) Iris(R) Xe Graphics</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其他 </a:t>
            </a:r>
            <a:r>
              <a:rPr lang="en-US" altLang="zh-TW" b="1" dirty="0">
                <a:solidFill>
                  <a:schemeClr val="tx2"/>
                </a:solidFill>
                <a:ea typeface="標楷體" panose="03000509000000000000" pitchFamily="65" charset="-120"/>
              </a:rPr>
              <a:t>: </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a:t>
            </a:r>
            <a:r>
              <a:rPr lang="zh-TW" altLang="en-US" dirty="0">
                <a:solidFill>
                  <a:schemeClr val="tx2"/>
                </a:solidFill>
                <a:ea typeface="標楷體" panose="03000509000000000000" pitchFamily="65" charset="-120"/>
              </a:rPr>
              <a:t>語言版本 </a:t>
            </a:r>
            <a:r>
              <a:rPr lang="en-US" altLang="zh-TW" dirty="0">
                <a:solidFill>
                  <a:schemeClr val="tx2"/>
                </a:solidFill>
                <a:ea typeface="標楷體" panose="03000509000000000000" pitchFamily="65" charset="-120"/>
              </a:rPr>
              <a:t>: C#12</a:t>
            </a:r>
          </a:p>
        </p:txBody>
      </p:sp>
    </p:spTree>
    <p:extLst>
      <p:ext uri="{BB962C8B-B14F-4D97-AF65-F5344CB8AC3E}">
        <p14:creationId xmlns:p14="http://schemas.microsoft.com/office/powerpoint/2010/main" val="25517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8FEC1B-4ECB-14F5-7174-4D46F8E3DD7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F8C41B-ACCF-17ED-A2DE-B183F737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13A68C92-AE4C-40B3-04B0-38B12EB5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9D5523C5-5FB3-5231-BE60-6862AC32A3A5}"/>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自定義類別</a:t>
            </a:r>
          </a:p>
        </p:txBody>
      </p:sp>
      <p:grpSp>
        <p:nvGrpSpPr>
          <p:cNvPr id="11" name="Group 10">
            <a:extLst>
              <a:ext uri="{FF2B5EF4-FFF2-40B4-BE49-F238E27FC236}">
                <a16:creationId xmlns:a16="http://schemas.microsoft.com/office/drawing/2014/main" id="{8BB539FE-529D-A8F9-B7B4-313C139DDB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B67D394-B657-014A-A38C-0A789AC34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689340E6-93B7-4937-AE80-627D2DEB4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9D08C54-DA5B-F509-3F50-A38B03F2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B7BAA02A-1815-8AA6-EA83-FE45D4D65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4A2BF18-7F84-1300-C96C-24C3969A74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27CB95F1-16C8-15C8-79A0-082BE89B2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408414C1-48C8-57AC-FE19-C2C37E65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E53F34F-6B5C-F8F1-42F3-33A701D9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D90A915F-E4BB-C711-63C1-AE7D5C8BF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62698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7FFD-76CA-BFBB-8F59-9FF402BE238D}"/>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739AEBD-1115-220A-96C4-1FD9CB349201}"/>
              </a:ext>
            </a:extLst>
          </p:cNvPr>
          <p:cNvPicPr>
            <a:picLocks noChangeAspect="1"/>
          </p:cNvPicPr>
          <p:nvPr/>
        </p:nvPicPr>
        <p:blipFill>
          <a:blip r:embed="rId2"/>
          <a:stretch>
            <a:fillRect/>
          </a:stretch>
        </p:blipFill>
        <p:spPr>
          <a:xfrm>
            <a:off x="6001808" y="1654225"/>
            <a:ext cx="5017175" cy="3330961"/>
          </a:xfrm>
          <a:prstGeom prst="rect">
            <a:avLst/>
          </a:prstGeom>
        </p:spPr>
      </p:pic>
      <p:sp>
        <p:nvSpPr>
          <p:cNvPr id="4" name="文字方塊 3">
            <a:extLst>
              <a:ext uri="{FF2B5EF4-FFF2-40B4-BE49-F238E27FC236}">
                <a16:creationId xmlns:a16="http://schemas.microsoft.com/office/drawing/2014/main" id="{9DF40E33-F356-60FF-3E66-73AEFEF96C38}"/>
              </a:ext>
            </a:extLst>
          </p:cNvPr>
          <p:cNvSpPr txBox="1"/>
          <p:nvPr/>
        </p:nvSpPr>
        <p:spPr>
          <a:xfrm>
            <a:off x="1496290" y="2505670"/>
            <a:ext cx="3796146" cy="923330"/>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Food</a:t>
            </a:r>
            <a:r>
              <a:rPr lang="zh-TW" altLang="en-US" dirty="0">
                <a:ea typeface="標楷體" panose="03000509000000000000" pitchFamily="65" charset="-120"/>
              </a:rPr>
              <a:t> 類別模板，用來當作餐點的名稱及單價，同時確保寫入至</a:t>
            </a:r>
            <a:r>
              <a:rPr lang="en-US" altLang="zh-TW" dirty="0">
                <a:ea typeface="標楷體" panose="03000509000000000000" pitchFamily="65" charset="-120"/>
              </a:rPr>
              <a:t>NDJSON</a:t>
            </a:r>
            <a:r>
              <a:rPr lang="zh-TW" altLang="en-US" dirty="0">
                <a:ea typeface="標楷體" panose="03000509000000000000" pitchFamily="65" charset="-120"/>
              </a:rPr>
              <a:t>的寫入順序。</a:t>
            </a:r>
          </a:p>
        </p:txBody>
      </p:sp>
    </p:spTree>
    <p:extLst>
      <p:ext uri="{BB962C8B-B14F-4D97-AF65-F5344CB8AC3E}">
        <p14:creationId xmlns:p14="http://schemas.microsoft.com/office/powerpoint/2010/main" val="394982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0340-438F-F6BC-DF9D-D59FC4A2B449}"/>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7A7CB91D-939B-724D-1798-1A499C6E111A}"/>
              </a:ext>
            </a:extLst>
          </p:cNvPr>
          <p:cNvSpPr txBox="1"/>
          <p:nvPr/>
        </p:nvSpPr>
        <p:spPr>
          <a:xfrm>
            <a:off x="7093528" y="2413337"/>
            <a:ext cx="2937164" cy="2031325"/>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Customer</a:t>
            </a:r>
            <a:r>
              <a:rPr lang="zh-TW" altLang="en-US" dirty="0">
                <a:ea typeface="標楷體" panose="03000509000000000000" pitchFamily="65" charset="-120"/>
              </a:rPr>
              <a:t>類別，擁有預約者的資訊。</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建立</a:t>
            </a:r>
            <a:r>
              <a:rPr lang="en-US" altLang="zh-TW" dirty="0" err="1">
                <a:ea typeface="標楷體" panose="03000509000000000000" pitchFamily="65" charset="-120"/>
              </a:rPr>
              <a:t>FoodInfo</a:t>
            </a:r>
            <a:r>
              <a:rPr lang="zh-TW" altLang="en-US" dirty="0">
                <a:ea typeface="標楷體" panose="03000509000000000000" pitchFamily="65" charset="-120"/>
              </a:rPr>
              <a:t>類別，具有預約者想新增的餐點數量的成員，繼承</a:t>
            </a:r>
            <a:r>
              <a:rPr lang="en-US" altLang="zh-TW" dirty="0">
                <a:ea typeface="標楷體" panose="03000509000000000000" pitchFamily="65" charset="-120"/>
              </a:rPr>
              <a:t>Food</a:t>
            </a:r>
            <a:r>
              <a:rPr lang="zh-TW" altLang="en-US" dirty="0">
                <a:ea typeface="標楷體" panose="03000509000000000000" pitchFamily="65" charset="-120"/>
              </a:rPr>
              <a:t>類別。</a:t>
            </a:r>
            <a:endParaRPr lang="en-US" altLang="zh-TW" dirty="0">
              <a:ea typeface="標楷體" panose="03000509000000000000" pitchFamily="65" charset="-120"/>
            </a:endParaRPr>
          </a:p>
          <a:p>
            <a:pPr algn="just"/>
            <a:endParaRPr lang="zh-TW" altLang="en-US" dirty="0">
              <a:ea typeface="標楷體" panose="03000509000000000000" pitchFamily="65" charset="-120"/>
            </a:endParaRPr>
          </a:p>
        </p:txBody>
      </p:sp>
      <p:pic>
        <p:nvPicPr>
          <p:cNvPr id="6" name="圖片 5">
            <a:extLst>
              <a:ext uri="{FF2B5EF4-FFF2-40B4-BE49-F238E27FC236}">
                <a16:creationId xmlns:a16="http://schemas.microsoft.com/office/drawing/2014/main" id="{5D89F426-45C7-E997-976C-3E44A2298CBB}"/>
              </a:ext>
            </a:extLst>
          </p:cNvPr>
          <p:cNvPicPr>
            <a:picLocks noChangeAspect="1"/>
          </p:cNvPicPr>
          <p:nvPr/>
        </p:nvPicPr>
        <p:blipFill>
          <a:blip r:embed="rId2"/>
          <a:srcRect t="509"/>
          <a:stretch/>
        </p:blipFill>
        <p:spPr>
          <a:xfrm>
            <a:off x="866268" y="1052945"/>
            <a:ext cx="5229732" cy="5246255"/>
          </a:xfrm>
          <a:prstGeom prst="rect">
            <a:avLst/>
          </a:prstGeom>
        </p:spPr>
      </p:pic>
    </p:spTree>
    <p:extLst>
      <p:ext uri="{BB962C8B-B14F-4D97-AF65-F5344CB8AC3E}">
        <p14:creationId xmlns:p14="http://schemas.microsoft.com/office/powerpoint/2010/main" val="70065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850-F1F6-9A6D-B465-0593906D654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EC7A9DD-D717-D280-F5D0-D79556592F83}"/>
              </a:ext>
            </a:extLst>
          </p:cNvPr>
          <p:cNvSpPr txBox="1"/>
          <p:nvPr/>
        </p:nvSpPr>
        <p:spPr>
          <a:xfrm>
            <a:off x="8737600" y="1662820"/>
            <a:ext cx="3358274" cy="2862322"/>
          </a:xfrm>
          <a:prstGeom prst="rect">
            <a:avLst/>
          </a:prstGeom>
          <a:noFill/>
        </p:spPr>
        <p:txBody>
          <a:bodyPr wrap="square" rtlCol="0">
            <a:spAutoFit/>
          </a:bodyPr>
          <a:lstStyle/>
          <a:p>
            <a:pPr algn="just"/>
            <a:r>
              <a:rPr lang="zh-TW" altLang="en-US" dirty="0">
                <a:ea typeface="標楷體" panose="03000509000000000000" pitchFamily="65" charset="-120"/>
              </a:rPr>
              <a:t>自定義</a:t>
            </a:r>
            <a:r>
              <a:rPr lang="en-US" altLang="zh-TW" dirty="0">
                <a:ea typeface="標楷體" panose="03000509000000000000" pitchFamily="65" charset="-120"/>
              </a:rPr>
              <a:t>SMTP</a:t>
            </a:r>
            <a:r>
              <a:rPr lang="zh-TW" altLang="en-US" dirty="0">
                <a:ea typeface="標楷體" panose="03000509000000000000" pitchFamily="65" charset="-120"/>
              </a:rPr>
              <a:t>的類別，屬性包含要寄送的帳號、自身的帳號等相關在此無特別說明。</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右圖的方法是用來定義想要給預約者查看的預約明細內容，以</a:t>
            </a:r>
            <a:r>
              <a:rPr lang="en-US" altLang="zh-TW" dirty="0">
                <a:ea typeface="標楷體" panose="03000509000000000000" pitchFamily="65" charset="-120"/>
              </a:rPr>
              <a:t>HTML</a:t>
            </a:r>
            <a:r>
              <a:rPr lang="zh-TW" altLang="en-US" dirty="0">
                <a:ea typeface="標楷體" panose="03000509000000000000" pitchFamily="65" charset="-120"/>
              </a:rPr>
              <a:t>主題撰寫的程式碼，最後有新增一個</a:t>
            </a:r>
            <a:r>
              <a:rPr lang="en-US" altLang="zh-TW" dirty="0">
                <a:ea typeface="標楷體" panose="03000509000000000000" pitchFamily="65" charset="-120"/>
              </a:rPr>
              <a:t>QR</a:t>
            </a:r>
            <a:r>
              <a:rPr lang="zh-TW" altLang="en-US" dirty="0">
                <a:ea typeface="標楷體" panose="03000509000000000000" pitchFamily="65" charset="-120"/>
              </a:rPr>
              <a:t> </a:t>
            </a:r>
            <a:r>
              <a:rPr lang="en-US" altLang="zh-TW" dirty="0">
                <a:ea typeface="標楷體" panose="03000509000000000000" pitchFamily="65" charset="-120"/>
              </a:rPr>
              <a:t>Code</a:t>
            </a:r>
            <a:r>
              <a:rPr lang="zh-TW" altLang="en-US" dirty="0">
                <a:ea typeface="標楷體" panose="03000509000000000000" pitchFamily="65" charset="-120"/>
              </a:rPr>
              <a:t>，可以顯示店家所在位置，以</a:t>
            </a:r>
            <a:r>
              <a:rPr lang="en-US" altLang="zh-TW" dirty="0">
                <a:ea typeface="標楷體" panose="03000509000000000000" pitchFamily="65" charset="-120"/>
              </a:rPr>
              <a:t>Google</a:t>
            </a:r>
            <a:r>
              <a:rPr lang="zh-TW" altLang="en-US" dirty="0">
                <a:ea typeface="標楷體" panose="03000509000000000000" pitchFamily="65" charset="-120"/>
              </a:rPr>
              <a:t>地圖呈現。</a:t>
            </a:r>
            <a:endParaRPr lang="en-US" altLang="zh-TW" dirty="0">
              <a:ea typeface="標楷體" panose="03000509000000000000" pitchFamily="65" charset="-120"/>
            </a:endParaRPr>
          </a:p>
        </p:txBody>
      </p:sp>
      <p:pic>
        <p:nvPicPr>
          <p:cNvPr id="3" name="圖片 2">
            <a:extLst>
              <a:ext uri="{FF2B5EF4-FFF2-40B4-BE49-F238E27FC236}">
                <a16:creationId xmlns:a16="http://schemas.microsoft.com/office/drawing/2014/main" id="{0359382E-20AB-CC49-538C-4DCF75D18D01}"/>
              </a:ext>
            </a:extLst>
          </p:cNvPr>
          <p:cNvPicPr>
            <a:picLocks noChangeAspect="1"/>
          </p:cNvPicPr>
          <p:nvPr/>
        </p:nvPicPr>
        <p:blipFill>
          <a:blip r:embed="rId2"/>
          <a:stretch>
            <a:fillRect/>
          </a:stretch>
        </p:blipFill>
        <p:spPr>
          <a:xfrm>
            <a:off x="96126" y="230909"/>
            <a:ext cx="8456747" cy="6336175"/>
          </a:xfrm>
          <a:prstGeom prst="rect">
            <a:avLst/>
          </a:prstGeom>
        </p:spPr>
      </p:pic>
    </p:spTree>
    <p:extLst>
      <p:ext uri="{BB962C8B-B14F-4D97-AF65-F5344CB8AC3E}">
        <p14:creationId xmlns:p14="http://schemas.microsoft.com/office/powerpoint/2010/main" val="368014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E18E-964D-1658-4FAA-A8E4FFDAD9E5}"/>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3B92F996-722B-CE9A-FB73-2F79107C95B9}"/>
              </a:ext>
            </a:extLst>
          </p:cNvPr>
          <p:cNvSpPr txBox="1"/>
          <p:nvPr/>
        </p:nvSpPr>
        <p:spPr>
          <a:xfrm>
            <a:off x="2013525" y="1385729"/>
            <a:ext cx="8478984" cy="923330"/>
          </a:xfrm>
          <a:prstGeom prst="rect">
            <a:avLst/>
          </a:prstGeom>
          <a:noFill/>
        </p:spPr>
        <p:txBody>
          <a:bodyPr wrap="square" rtlCol="0">
            <a:spAutoFit/>
          </a:bodyPr>
          <a:lstStyle/>
          <a:p>
            <a:pPr algn="just"/>
            <a:r>
              <a:rPr lang="zh-TW" altLang="en-US" dirty="0">
                <a:ea typeface="標楷體" panose="03000509000000000000" pitchFamily="65" charset="-120"/>
              </a:rPr>
              <a:t>建立提醒信的方法，會在預約日期的前一天</a:t>
            </a:r>
            <a:r>
              <a:rPr lang="en-US" altLang="zh-TW" dirty="0">
                <a:ea typeface="標楷體" panose="03000509000000000000" pitchFamily="65" charset="-120"/>
              </a:rPr>
              <a:t>11:00~12:00</a:t>
            </a:r>
            <a:r>
              <a:rPr lang="zh-TW" altLang="en-US" dirty="0">
                <a:ea typeface="標楷體" panose="03000509000000000000" pitchFamily="65" charset="-120"/>
              </a:rPr>
              <a:t>之間寄送提醒信，若此時預約者的時間比上述時間晚，則不納入提醒考量，這個提醒信是透過</a:t>
            </a:r>
            <a:r>
              <a:rPr lang="en-US" altLang="zh-TW" dirty="0">
                <a:ea typeface="標楷體" panose="03000509000000000000" pitchFamily="65" charset="-120"/>
              </a:rPr>
              <a:t>Header</a:t>
            </a:r>
            <a:r>
              <a:rPr lang="zh-TW" altLang="en-US" dirty="0">
                <a:ea typeface="標楷體" panose="03000509000000000000" pitchFamily="65" charset="-120"/>
              </a:rPr>
              <a:t>的方式加入到預約信件，實際寄送的</a:t>
            </a:r>
            <a:r>
              <a:rPr lang="en-US" altLang="zh-TW" dirty="0">
                <a:ea typeface="標楷體" panose="03000509000000000000" pitchFamily="65" charset="-120"/>
              </a:rPr>
              <a:t>HTML</a:t>
            </a:r>
            <a:r>
              <a:rPr lang="zh-TW" altLang="en-US" dirty="0">
                <a:ea typeface="標楷體" panose="03000509000000000000" pitchFamily="65" charset="-120"/>
              </a:rPr>
              <a:t>信件主體是在</a:t>
            </a:r>
            <a:r>
              <a:rPr lang="en-US" altLang="zh-TW" dirty="0">
                <a:ea typeface="標楷體" panose="03000509000000000000" pitchFamily="65" charset="-120"/>
              </a:rPr>
              <a:t>Google App </a:t>
            </a:r>
            <a:r>
              <a:rPr lang="en-US" altLang="zh-TW" dirty="0" err="1">
                <a:ea typeface="標楷體" panose="03000509000000000000" pitchFamily="65" charset="-120"/>
              </a:rPr>
              <a:t>Scipt</a:t>
            </a:r>
            <a:r>
              <a:rPr lang="zh-TW" altLang="en-US" dirty="0">
                <a:ea typeface="標楷體" panose="03000509000000000000" pitchFamily="65" charset="-120"/>
              </a:rPr>
              <a:t>內</a:t>
            </a:r>
            <a:r>
              <a:rPr lang="en-US" altLang="zh-TW" dirty="0">
                <a:ea typeface="標楷體" panose="03000509000000000000" pitchFamily="65" charset="-120"/>
              </a:rPr>
              <a:t>(</a:t>
            </a:r>
            <a:r>
              <a:rPr lang="zh-TW" altLang="en-US" dirty="0">
                <a:ea typeface="標楷體" panose="03000509000000000000" pitchFamily="65" charset="-120"/>
              </a:rPr>
              <a:t>後續說明</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p:txBody>
      </p:sp>
      <p:pic>
        <p:nvPicPr>
          <p:cNvPr id="5" name="圖片 4">
            <a:extLst>
              <a:ext uri="{FF2B5EF4-FFF2-40B4-BE49-F238E27FC236}">
                <a16:creationId xmlns:a16="http://schemas.microsoft.com/office/drawing/2014/main" id="{EBAE4372-2543-A0E6-42AC-74606D90215A}"/>
              </a:ext>
            </a:extLst>
          </p:cNvPr>
          <p:cNvPicPr>
            <a:picLocks noChangeAspect="1"/>
          </p:cNvPicPr>
          <p:nvPr/>
        </p:nvPicPr>
        <p:blipFill>
          <a:blip r:embed="rId2"/>
          <a:stretch>
            <a:fillRect/>
          </a:stretch>
        </p:blipFill>
        <p:spPr>
          <a:xfrm>
            <a:off x="1178970" y="2847109"/>
            <a:ext cx="10148093" cy="3124455"/>
          </a:xfrm>
          <a:prstGeom prst="rect">
            <a:avLst/>
          </a:prstGeom>
        </p:spPr>
      </p:pic>
    </p:spTree>
    <p:extLst>
      <p:ext uri="{BB962C8B-B14F-4D97-AF65-F5344CB8AC3E}">
        <p14:creationId xmlns:p14="http://schemas.microsoft.com/office/powerpoint/2010/main" val="38849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8B98-F14A-9B5B-0506-C65FAD591E3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0B94CA-1094-1BFB-29E6-64A4EE362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30F01864-1E71-F738-AAB0-3EB41A89E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9F08DA2-7181-63F9-986C-401F1D5E06E2}"/>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Form1</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Login.cs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9781FEC-F5EA-5430-98FB-A8400685A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3541D6DB-391C-2C7B-B987-3000CC175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1E98EFC-E4F3-45EC-1ACC-73DAFE0CF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48D9D988-A5E3-A98E-BDB1-85B8D753D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564EEA70-7539-FFB2-9FA3-457A6AE46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0A9A7BFB-AA87-2002-E1A6-3F986D9BD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12735BD-985D-A906-D9D2-C177F00E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05BE3BF8-FA73-01A1-722D-A323E244C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4F116B56-67F5-EA3C-1AC4-E692B1A89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4B0F3E6-5C97-F25B-0055-7F1886477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13664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5"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6B9CB10F-3321-94B9-974D-9C705C44B4BE}"/>
              </a:ext>
            </a:extLst>
          </p:cNvPr>
          <p:cNvSpPr>
            <a:spLocks noGrp="1"/>
          </p:cNvSpPr>
          <p:nvPr>
            <p:ph type="title"/>
          </p:nvPr>
        </p:nvSpPr>
        <p:spPr>
          <a:xfrm>
            <a:off x="753771" y="2399053"/>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第一章 緒論</a:t>
            </a:r>
          </a:p>
        </p:txBody>
      </p:sp>
      <p:grpSp>
        <p:nvGrpSpPr>
          <p:cNvPr id="36"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8"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9"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40"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41"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2"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3"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328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B054521-B7B7-8DFF-B572-7F47D7056D29}"/>
              </a:ext>
            </a:extLst>
          </p:cNvPr>
          <p:cNvPicPr>
            <a:picLocks noChangeAspect="1"/>
          </p:cNvPicPr>
          <p:nvPr/>
        </p:nvPicPr>
        <p:blipFill>
          <a:blip r:embed="rId2"/>
          <a:stretch>
            <a:fillRect/>
          </a:stretch>
        </p:blipFill>
        <p:spPr>
          <a:xfrm>
            <a:off x="384542" y="3197793"/>
            <a:ext cx="6849431" cy="2667372"/>
          </a:xfrm>
          <a:prstGeom prst="rect">
            <a:avLst/>
          </a:prstGeom>
        </p:spPr>
      </p:pic>
      <p:sp>
        <p:nvSpPr>
          <p:cNvPr id="6" name="文字方塊 5">
            <a:extLst>
              <a:ext uri="{FF2B5EF4-FFF2-40B4-BE49-F238E27FC236}">
                <a16:creationId xmlns:a16="http://schemas.microsoft.com/office/drawing/2014/main" id="{566C4ABD-0476-4181-5483-42348846A9DD}"/>
              </a:ext>
            </a:extLst>
          </p:cNvPr>
          <p:cNvSpPr txBox="1"/>
          <p:nvPr/>
        </p:nvSpPr>
        <p:spPr>
          <a:xfrm>
            <a:off x="1406569" y="1819838"/>
            <a:ext cx="9307368" cy="646331"/>
          </a:xfrm>
          <a:prstGeom prst="rect">
            <a:avLst/>
          </a:prstGeom>
          <a:noFill/>
        </p:spPr>
        <p:txBody>
          <a:bodyPr wrap="square" rtlCol="0">
            <a:spAutoFit/>
          </a:bodyPr>
          <a:lstStyle/>
          <a:p>
            <a:r>
              <a:rPr lang="zh-TW" altLang="en-US" dirty="0">
                <a:ea typeface="標楷體" panose="03000509000000000000" pitchFamily="65" charset="-120"/>
              </a:rPr>
              <a:t>因</a:t>
            </a:r>
            <a:r>
              <a:rPr lang="en-US" altLang="zh-TW" dirty="0" err="1">
                <a:ea typeface="標楷體" panose="03000509000000000000" pitchFamily="65" charset="-120"/>
              </a:rPr>
              <a:t>TextBox</a:t>
            </a:r>
            <a:r>
              <a:rPr lang="zh-TW" altLang="en-US" dirty="0">
                <a:ea typeface="標楷體" panose="03000509000000000000" pitchFamily="65" charset="-120"/>
              </a:rPr>
              <a:t>本身無法有邊框上與使用者的互動，因此採用</a:t>
            </a:r>
            <a:r>
              <a:rPr lang="en-US" altLang="zh-TW" dirty="0">
                <a:ea typeface="標楷體" panose="03000509000000000000" pitchFamily="65" charset="-120"/>
              </a:rPr>
              <a:t>Panel</a:t>
            </a:r>
            <a:r>
              <a:rPr lang="zh-TW" altLang="en-US" dirty="0">
                <a:ea typeface="標楷體" panose="03000509000000000000" pitchFamily="65" charset="-120"/>
              </a:rPr>
              <a:t>內放置</a:t>
            </a:r>
            <a:r>
              <a:rPr lang="en-US" altLang="zh-TW" dirty="0">
                <a:ea typeface="標楷體" panose="03000509000000000000" pitchFamily="65" charset="-120"/>
              </a:rPr>
              <a:t>Textbox</a:t>
            </a:r>
            <a:r>
              <a:rPr lang="zh-TW" altLang="en-US" dirty="0">
                <a:ea typeface="標楷體" panose="03000509000000000000" pitchFamily="65" charset="-120"/>
              </a:rPr>
              <a:t>，當滑鼠進入、離開、點擊、放開都會有對應的邏輯控制，改變背景色，相當於是</a:t>
            </a:r>
            <a:r>
              <a:rPr lang="en-US" altLang="zh-TW" dirty="0">
                <a:ea typeface="標楷體" panose="03000509000000000000" pitchFamily="65" charset="-120"/>
              </a:rPr>
              <a:t>Textbox</a:t>
            </a:r>
            <a:r>
              <a:rPr lang="zh-TW" altLang="en-US" dirty="0">
                <a:ea typeface="標楷體" panose="03000509000000000000" pitchFamily="65" charset="-120"/>
              </a:rPr>
              <a:t>的邊框</a:t>
            </a:r>
          </a:p>
        </p:txBody>
      </p:sp>
      <p:grpSp>
        <p:nvGrpSpPr>
          <p:cNvPr id="18" name="群組 17">
            <a:extLst>
              <a:ext uri="{FF2B5EF4-FFF2-40B4-BE49-F238E27FC236}">
                <a16:creationId xmlns:a16="http://schemas.microsoft.com/office/drawing/2014/main" id="{45C29ADE-9D0F-27FC-700B-24EB6B69A5CF}"/>
              </a:ext>
            </a:extLst>
          </p:cNvPr>
          <p:cNvGrpSpPr/>
          <p:nvPr/>
        </p:nvGrpSpPr>
        <p:grpSpPr>
          <a:xfrm>
            <a:off x="7253931" y="2862621"/>
            <a:ext cx="4553527" cy="3800131"/>
            <a:chOff x="7395700" y="2594291"/>
            <a:chExt cx="4553527" cy="3800131"/>
          </a:xfrm>
        </p:grpSpPr>
        <p:pic>
          <p:nvPicPr>
            <p:cNvPr id="7" name="圖片 6">
              <a:extLst>
                <a:ext uri="{FF2B5EF4-FFF2-40B4-BE49-F238E27FC236}">
                  <a16:creationId xmlns:a16="http://schemas.microsoft.com/office/drawing/2014/main" id="{16084610-F2C6-024D-D965-AF598DD46855}"/>
                </a:ext>
              </a:extLst>
            </p:cNvPr>
            <p:cNvPicPr>
              <a:picLocks noChangeAspect="1"/>
            </p:cNvPicPr>
            <p:nvPr/>
          </p:nvPicPr>
          <p:blipFill>
            <a:blip r:embed="rId3"/>
            <a:stretch>
              <a:fillRect/>
            </a:stretch>
          </p:blipFill>
          <p:spPr>
            <a:xfrm>
              <a:off x="7770912" y="2594291"/>
              <a:ext cx="2690758" cy="3116488"/>
            </a:xfrm>
            <a:prstGeom prst="rect">
              <a:avLst/>
            </a:prstGeom>
          </p:spPr>
        </p:pic>
        <p:sp>
          <p:nvSpPr>
            <p:cNvPr id="10" name="文字方塊 9">
              <a:extLst>
                <a:ext uri="{FF2B5EF4-FFF2-40B4-BE49-F238E27FC236}">
                  <a16:creationId xmlns:a16="http://schemas.microsoft.com/office/drawing/2014/main" id="{60EF9C91-8EDC-1047-26AC-CB82CA44ECD3}"/>
                </a:ext>
              </a:extLst>
            </p:cNvPr>
            <p:cNvSpPr txBox="1"/>
            <p:nvPr/>
          </p:nvSpPr>
          <p:spPr>
            <a:xfrm>
              <a:off x="7395700" y="6025090"/>
              <a:ext cx="4553527" cy="369332"/>
            </a:xfrm>
            <a:prstGeom prst="rect">
              <a:avLst/>
            </a:prstGeom>
            <a:noFill/>
          </p:spPr>
          <p:txBody>
            <a:bodyPr wrap="square" rtlCol="0">
              <a:spAutoFit/>
            </a:bodyPr>
            <a:lstStyle/>
            <a:p>
              <a:pPr algn="ctr"/>
              <a:r>
                <a:rPr lang="en-US" altLang="zh-TW" dirty="0">
                  <a:ea typeface="標楷體" panose="03000509000000000000" pitchFamily="65" charset="-120"/>
                </a:rPr>
                <a:t>Panel</a:t>
              </a:r>
              <a:r>
                <a:rPr lang="zh-TW" altLang="en-US" dirty="0">
                  <a:ea typeface="標楷體" panose="03000509000000000000" pitchFamily="65" charset="-120"/>
                </a:rPr>
                <a:t>預設背景顏色是</a:t>
              </a:r>
              <a:r>
                <a:rPr lang="en-US" altLang="zh-TW" dirty="0">
                  <a:ea typeface="標楷體" panose="03000509000000000000" pitchFamily="65" charset="-120"/>
                </a:rPr>
                <a:t>RGB(100,255,255)</a:t>
              </a:r>
              <a:endParaRPr lang="zh-TW" altLang="en-US" dirty="0">
                <a:ea typeface="標楷體" panose="03000509000000000000" pitchFamily="65" charset="-120"/>
              </a:endParaRPr>
            </a:p>
          </p:txBody>
        </p:sp>
        <p:grpSp>
          <p:nvGrpSpPr>
            <p:cNvPr id="17" name="群組 16">
              <a:extLst>
                <a:ext uri="{FF2B5EF4-FFF2-40B4-BE49-F238E27FC236}">
                  <a16:creationId xmlns:a16="http://schemas.microsoft.com/office/drawing/2014/main" id="{AC5F3E78-AE7A-1ACD-7433-AF7E0D06122F}"/>
                </a:ext>
              </a:extLst>
            </p:cNvPr>
            <p:cNvGrpSpPr/>
            <p:nvPr/>
          </p:nvGrpSpPr>
          <p:grpSpPr>
            <a:xfrm>
              <a:off x="10246106" y="3336711"/>
              <a:ext cx="609600" cy="2604654"/>
              <a:chOff x="10196945" y="3297382"/>
              <a:chExt cx="609600" cy="2604654"/>
            </a:xfrm>
          </p:grpSpPr>
          <p:cxnSp>
            <p:nvCxnSpPr>
              <p:cNvPr id="14" name="直線接點 13">
                <a:extLst>
                  <a:ext uri="{FF2B5EF4-FFF2-40B4-BE49-F238E27FC236}">
                    <a16:creationId xmlns:a16="http://schemas.microsoft.com/office/drawing/2014/main" id="{9D324864-AF9C-E9A6-ADA0-8520C4E38A61}"/>
                  </a:ext>
                </a:extLst>
              </p:cNvPr>
              <p:cNvCxnSpPr/>
              <p:nvPr/>
            </p:nvCxnSpPr>
            <p:spPr>
              <a:xfrm>
                <a:off x="10196945" y="3297382"/>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箭頭接點 15">
                <a:extLst>
                  <a:ext uri="{FF2B5EF4-FFF2-40B4-BE49-F238E27FC236}">
                    <a16:creationId xmlns:a16="http://schemas.microsoft.com/office/drawing/2014/main" id="{3076966D-8BDD-650F-A055-17BF7D321D79}"/>
                  </a:ext>
                </a:extLst>
              </p:cNvPr>
              <p:cNvCxnSpPr/>
              <p:nvPr/>
            </p:nvCxnSpPr>
            <p:spPr>
              <a:xfrm>
                <a:off x="10806545" y="3297382"/>
                <a:ext cx="0" cy="2604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59676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B6DC1-1B7E-7818-535E-B271D33D0A6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1F2F9EB-3B9A-5159-5725-5E20B51120A3}"/>
              </a:ext>
            </a:extLst>
          </p:cNvPr>
          <p:cNvPicPr>
            <a:picLocks noChangeAspect="1"/>
          </p:cNvPicPr>
          <p:nvPr/>
        </p:nvPicPr>
        <p:blipFill>
          <a:blip r:embed="rId2"/>
          <a:stretch>
            <a:fillRect/>
          </a:stretch>
        </p:blipFill>
        <p:spPr>
          <a:xfrm>
            <a:off x="838198" y="2547080"/>
            <a:ext cx="5066690" cy="3003368"/>
          </a:xfrm>
          <a:prstGeom prst="rect">
            <a:avLst/>
          </a:prstGeom>
        </p:spPr>
      </p:pic>
      <p:pic>
        <p:nvPicPr>
          <p:cNvPr id="4" name="圖片 3">
            <a:extLst>
              <a:ext uri="{FF2B5EF4-FFF2-40B4-BE49-F238E27FC236}">
                <a16:creationId xmlns:a16="http://schemas.microsoft.com/office/drawing/2014/main" id="{973C4CA5-4221-8F6E-07F0-AE76ED8BE9B0}"/>
              </a:ext>
            </a:extLst>
          </p:cNvPr>
          <p:cNvPicPr>
            <a:picLocks noChangeAspect="1"/>
          </p:cNvPicPr>
          <p:nvPr/>
        </p:nvPicPr>
        <p:blipFill>
          <a:blip r:embed="rId3"/>
          <a:stretch>
            <a:fillRect/>
          </a:stretch>
        </p:blipFill>
        <p:spPr>
          <a:xfrm>
            <a:off x="6287114" y="2547080"/>
            <a:ext cx="4882935" cy="3002400"/>
          </a:xfrm>
          <a:prstGeom prst="rect">
            <a:avLst/>
          </a:prstGeom>
        </p:spPr>
      </p:pic>
      <p:sp>
        <p:nvSpPr>
          <p:cNvPr id="7" name="文字方塊 6">
            <a:extLst>
              <a:ext uri="{FF2B5EF4-FFF2-40B4-BE49-F238E27FC236}">
                <a16:creationId xmlns:a16="http://schemas.microsoft.com/office/drawing/2014/main" id="{E994230B-A0F5-D12D-B8DD-27F72F52D209}"/>
              </a:ext>
            </a:extLst>
          </p:cNvPr>
          <p:cNvSpPr txBox="1"/>
          <p:nvPr/>
        </p:nvSpPr>
        <p:spPr>
          <a:xfrm>
            <a:off x="2083954" y="1013099"/>
            <a:ext cx="8024091" cy="646331"/>
          </a:xfrm>
          <a:prstGeom prst="rect">
            <a:avLst/>
          </a:prstGeom>
          <a:noFill/>
        </p:spPr>
        <p:txBody>
          <a:bodyPr wrap="square" rtlCol="0">
            <a:spAutoFit/>
          </a:bodyPr>
          <a:lstStyle/>
          <a:p>
            <a:r>
              <a:rPr lang="zh-TW" altLang="en-US" dirty="0">
                <a:latin typeface="+mj-ea"/>
                <a:ea typeface="+mj-ea"/>
              </a:rPr>
              <a:t>通過以下四個簡單理解的方法加入到</a:t>
            </a:r>
            <a:r>
              <a:rPr lang="en-US" altLang="zh-TW" dirty="0">
                <a:latin typeface="+mj-ea"/>
                <a:ea typeface="+mj-ea"/>
                <a:cs typeface="Times New Roman" panose="02020603050405020304" pitchFamily="18" charset="0"/>
              </a:rPr>
              <a:t>Panel</a:t>
            </a:r>
            <a:r>
              <a:rPr lang="zh-TW" altLang="en-US" dirty="0">
                <a:latin typeface="+mj-ea"/>
                <a:ea typeface="+mj-ea"/>
              </a:rPr>
              <a:t>的各滑鼠事件，並透過委派的方法，來實現</a:t>
            </a:r>
            <a:r>
              <a:rPr lang="en-US" altLang="zh-TW" dirty="0">
                <a:latin typeface="+mj-ea"/>
                <a:ea typeface="+mj-ea"/>
                <a:cs typeface="Times New Roman" panose="02020603050405020304" pitchFamily="18" charset="0"/>
              </a:rPr>
              <a:t>Panel</a:t>
            </a:r>
            <a:r>
              <a:rPr lang="zh-TW" altLang="en-US" dirty="0">
                <a:latin typeface="+mj-ea"/>
                <a:ea typeface="+mj-ea"/>
              </a:rPr>
              <a:t>背景色的變化，相當於是與</a:t>
            </a:r>
            <a:r>
              <a:rPr lang="en-US" altLang="zh-TW" dirty="0">
                <a:latin typeface="+mj-ea"/>
                <a:ea typeface="+mj-ea"/>
                <a:cs typeface="Times New Roman" panose="02020603050405020304" pitchFamily="18" charset="0"/>
              </a:rPr>
              <a:t>Textbox</a:t>
            </a:r>
            <a:r>
              <a:rPr lang="zh-TW" altLang="en-US" dirty="0">
                <a:latin typeface="+mj-ea"/>
                <a:ea typeface="+mj-ea"/>
              </a:rPr>
              <a:t>上的互動。</a:t>
            </a:r>
          </a:p>
        </p:txBody>
      </p:sp>
    </p:spTree>
    <p:extLst>
      <p:ext uri="{BB962C8B-B14F-4D97-AF65-F5344CB8AC3E}">
        <p14:creationId xmlns:p14="http://schemas.microsoft.com/office/powerpoint/2010/main" val="109037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E26C0F2-3DA9-5C61-7213-68743AD4EDC5}"/>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65E1989A-101D-33B4-AAB1-48E5D01745F0}"/>
              </a:ext>
            </a:extLst>
          </p:cNvPr>
          <p:cNvSpPr txBox="1"/>
          <p:nvPr/>
        </p:nvSpPr>
        <p:spPr>
          <a:xfrm>
            <a:off x="1958109" y="1076158"/>
            <a:ext cx="8275782" cy="2031325"/>
          </a:xfrm>
          <a:prstGeom prst="rect">
            <a:avLst/>
          </a:prstGeom>
          <a:noFill/>
        </p:spPr>
        <p:txBody>
          <a:bodyPr wrap="square" rtlCol="0">
            <a:spAutoFit/>
          </a:bodyPr>
          <a:lstStyle/>
          <a:p>
            <a:r>
              <a:rPr lang="zh-TW" altLang="en-US" dirty="0">
                <a:latin typeface="+mj-ea"/>
                <a:ea typeface="+mj-ea"/>
              </a:rPr>
              <a:t>驗證碼產生有三步驟：</a:t>
            </a:r>
            <a:endParaRPr lang="en-US" altLang="zh-TW" dirty="0">
              <a:latin typeface="+mj-ea"/>
              <a:ea typeface="+mj-ea"/>
            </a:endParaRPr>
          </a:p>
          <a:p>
            <a:pPr marL="342900" indent="-342900">
              <a:buAutoNum type="arabicPeriod"/>
            </a:pPr>
            <a:r>
              <a:rPr lang="zh-TW" altLang="en-US" dirty="0">
                <a:latin typeface="+mj-ea"/>
                <a:ea typeface="+mj-ea"/>
              </a:rPr>
              <a:t>產生</a:t>
            </a:r>
            <a:r>
              <a:rPr lang="en-US" altLang="zh-TW" dirty="0">
                <a:latin typeface="+mj-ea"/>
                <a:ea typeface="+mj-ea"/>
              </a:rPr>
              <a:t>10</a:t>
            </a:r>
            <a:r>
              <a:rPr lang="zh-TW" altLang="en-US" dirty="0">
                <a:latin typeface="+mj-ea"/>
                <a:ea typeface="+mj-ea"/>
              </a:rPr>
              <a:t>條線所需的起始座標</a:t>
            </a:r>
            <a:r>
              <a:rPr lang="en-US" altLang="zh-TW" dirty="0">
                <a:latin typeface="+mj-ea"/>
                <a:ea typeface="+mj-ea"/>
              </a:rPr>
              <a:t>(</a:t>
            </a:r>
            <a:r>
              <a:rPr lang="zh-TW" altLang="en-US" dirty="0">
                <a:latin typeface="+mj-ea"/>
                <a:ea typeface="+mj-ea"/>
              </a:rPr>
              <a:t>起始與結尾共</a:t>
            </a:r>
            <a:r>
              <a:rPr lang="en-US" altLang="zh-TW" dirty="0">
                <a:latin typeface="+mj-ea"/>
                <a:ea typeface="+mj-ea"/>
              </a:rPr>
              <a:t>20</a:t>
            </a:r>
            <a:r>
              <a:rPr lang="zh-TW" altLang="en-US" dirty="0">
                <a:latin typeface="+mj-ea"/>
                <a:ea typeface="+mj-ea"/>
              </a:rPr>
              <a:t>個座標</a:t>
            </a:r>
            <a:r>
              <a:rPr lang="en-US" altLang="zh-TW" dirty="0">
                <a:latin typeface="+mj-ea"/>
                <a:ea typeface="+mj-ea"/>
              </a:rPr>
              <a:t>)</a:t>
            </a:r>
            <a:r>
              <a:rPr lang="zh-TW" altLang="en-US" dirty="0">
                <a:latin typeface="+mj-ea"/>
                <a:ea typeface="+mj-ea"/>
              </a:rPr>
              <a:t>。</a:t>
            </a:r>
            <a:endParaRPr lang="en-US" altLang="zh-TW" dirty="0">
              <a:latin typeface="+mj-ea"/>
              <a:ea typeface="+mj-ea"/>
            </a:endParaRPr>
          </a:p>
          <a:p>
            <a:pPr marL="342900" indent="-342900">
              <a:buAutoNum type="arabicPeriod"/>
            </a:pPr>
            <a:r>
              <a:rPr lang="zh-TW" altLang="en-US" dirty="0">
                <a:latin typeface="+mj-ea"/>
                <a:ea typeface="+mj-ea"/>
              </a:rPr>
              <a:t>產生一組隨機字串，由英文、數字組成，其中每一個字元也透過隨機亂數來選擇是英文字母或數字。</a:t>
            </a:r>
            <a:endParaRPr lang="en-US" altLang="zh-TW" dirty="0">
              <a:latin typeface="+mj-ea"/>
              <a:ea typeface="+mj-ea"/>
            </a:endParaRPr>
          </a:p>
          <a:p>
            <a:pPr marL="342900" indent="-342900">
              <a:buAutoNum type="arabicPeriod"/>
            </a:pPr>
            <a:r>
              <a:rPr lang="zh-TW" altLang="en-US" dirty="0">
                <a:latin typeface="+mj-ea"/>
                <a:ea typeface="+mj-ea"/>
              </a:rPr>
              <a:t>根據上述兩點，來把結果以</a:t>
            </a:r>
            <a:r>
              <a:rPr lang="en-US" altLang="zh-TW" dirty="0">
                <a:latin typeface="+mj-ea"/>
                <a:ea typeface="+mj-ea"/>
              </a:rPr>
              <a:t>Panel</a:t>
            </a:r>
            <a:r>
              <a:rPr lang="zh-TW" altLang="en-US" dirty="0">
                <a:latin typeface="+mj-ea"/>
                <a:ea typeface="+mj-ea"/>
              </a:rPr>
              <a:t>的</a:t>
            </a:r>
            <a:r>
              <a:rPr lang="en-US" altLang="zh-TW" dirty="0">
                <a:latin typeface="+mj-ea"/>
                <a:ea typeface="+mj-ea"/>
              </a:rPr>
              <a:t>Paint</a:t>
            </a:r>
            <a:r>
              <a:rPr lang="zh-TW" altLang="en-US" dirty="0">
                <a:latin typeface="+mj-ea"/>
                <a:ea typeface="+mj-ea"/>
              </a:rPr>
              <a:t>事件來進行繪製，再透過</a:t>
            </a:r>
            <a:r>
              <a:rPr lang="en-US" altLang="zh-TW" dirty="0">
                <a:latin typeface="+mj-ea"/>
                <a:ea typeface="+mj-ea"/>
              </a:rPr>
              <a:t>Panel</a:t>
            </a:r>
            <a:r>
              <a:rPr lang="zh-TW" altLang="en-US" dirty="0">
                <a:latin typeface="+mj-ea"/>
                <a:ea typeface="+mj-ea"/>
              </a:rPr>
              <a:t>元件的底色改變最終好像是一張驗證碼的圖。</a:t>
            </a:r>
            <a:endParaRPr lang="en-US" altLang="zh-TW" dirty="0">
              <a:latin typeface="+mj-ea"/>
              <a:ea typeface="+mj-ea"/>
            </a:endParaRPr>
          </a:p>
          <a:p>
            <a:r>
              <a:rPr lang="zh-TW" altLang="en-US" dirty="0">
                <a:solidFill>
                  <a:srgbClr val="FF0000"/>
                </a:solidFill>
                <a:latin typeface="+mj-ea"/>
                <a:ea typeface="+mj-ea"/>
              </a:rPr>
              <a:t>備註 </a:t>
            </a:r>
            <a:r>
              <a:rPr lang="en-US" altLang="zh-TW" dirty="0">
                <a:solidFill>
                  <a:srgbClr val="FF0000"/>
                </a:solidFill>
                <a:latin typeface="+mj-ea"/>
                <a:ea typeface="+mj-ea"/>
              </a:rPr>
              <a:t>:</a:t>
            </a:r>
            <a:r>
              <a:rPr lang="zh-TW" altLang="en-US" dirty="0">
                <a:solidFill>
                  <a:srgbClr val="FF0000"/>
                </a:solidFill>
                <a:latin typeface="+mj-ea"/>
                <a:ea typeface="+mj-ea"/>
              </a:rPr>
              <a:t> 以下是</a:t>
            </a:r>
            <a:r>
              <a:rPr lang="en-US" altLang="zh-TW" dirty="0">
                <a:solidFill>
                  <a:srgbClr val="FF0000"/>
                </a:solidFill>
                <a:latin typeface="+mj-ea"/>
                <a:ea typeface="+mj-ea"/>
              </a:rPr>
              <a:t>Panel</a:t>
            </a:r>
            <a:r>
              <a:rPr lang="zh-TW" altLang="en-US" dirty="0">
                <a:solidFill>
                  <a:srgbClr val="FF0000"/>
                </a:solidFill>
                <a:latin typeface="+mj-ea"/>
                <a:ea typeface="+mj-ea"/>
              </a:rPr>
              <a:t>元件的</a:t>
            </a:r>
            <a:r>
              <a:rPr lang="en-US" altLang="zh-TW" dirty="0">
                <a:solidFill>
                  <a:srgbClr val="FF0000"/>
                </a:solidFill>
                <a:latin typeface="+mj-ea"/>
                <a:ea typeface="+mj-ea"/>
              </a:rPr>
              <a:t>Paint</a:t>
            </a:r>
            <a:r>
              <a:rPr lang="zh-TW" altLang="en-US" dirty="0">
                <a:solidFill>
                  <a:srgbClr val="FF0000"/>
                </a:solidFill>
                <a:latin typeface="+mj-ea"/>
                <a:ea typeface="+mj-ea"/>
              </a:rPr>
              <a:t>事件，此外透過點擊也能夠更換新的驗證碼圖</a:t>
            </a:r>
            <a:endParaRPr lang="en-US" altLang="zh-TW" dirty="0">
              <a:solidFill>
                <a:srgbClr val="FF0000"/>
              </a:solidFill>
              <a:latin typeface="+mj-ea"/>
              <a:ea typeface="+mj-ea"/>
            </a:endParaRPr>
          </a:p>
        </p:txBody>
      </p:sp>
      <p:pic>
        <p:nvPicPr>
          <p:cNvPr id="5" name="圖片 4">
            <a:extLst>
              <a:ext uri="{FF2B5EF4-FFF2-40B4-BE49-F238E27FC236}">
                <a16:creationId xmlns:a16="http://schemas.microsoft.com/office/drawing/2014/main" id="{1A211D92-0010-A793-3246-9F37ABE80F11}"/>
              </a:ext>
            </a:extLst>
          </p:cNvPr>
          <p:cNvPicPr>
            <a:picLocks noChangeAspect="1"/>
          </p:cNvPicPr>
          <p:nvPr/>
        </p:nvPicPr>
        <p:blipFill>
          <a:blip r:embed="rId3"/>
          <a:srcRect b="48865"/>
          <a:stretch/>
        </p:blipFill>
        <p:spPr>
          <a:xfrm>
            <a:off x="303991" y="3750518"/>
            <a:ext cx="11584017" cy="2031324"/>
          </a:xfrm>
          <a:prstGeom prst="rect">
            <a:avLst/>
          </a:prstGeom>
        </p:spPr>
      </p:pic>
    </p:spTree>
    <p:extLst>
      <p:ext uri="{BB962C8B-B14F-4D97-AF65-F5344CB8AC3E}">
        <p14:creationId xmlns:p14="http://schemas.microsoft.com/office/powerpoint/2010/main" val="278646419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B651-829A-0830-F7E2-D52AA03AF23B}"/>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1E983CF-9BE1-7796-2087-EF4CCBCA84BA}"/>
              </a:ext>
            </a:extLst>
          </p:cNvPr>
          <p:cNvPicPr>
            <a:picLocks noChangeAspect="1"/>
          </p:cNvPicPr>
          <p:nvPr/>
        </p:nvPicPr>
        <p:blipFill>
          <a:blip r:embed="rId2"/>
          <a:stretch>
            <a:fillRect/>
          </a:stretch>
        </p:blipFill>
        <p:spPr>
          <a:xfrm>
            <a:off x="577846" y="1082842"/>
            <a:ext cx="6121722" cy="5195455"/>
          </a:xfrm>
          <a:prstGeom prst="rect">
            <a:avLst/>
          </a:prstGeom>
        </p:spPr>
      </p:pic>
      <p:sp>
        <p:nvSpPr>
          <p:cNvPr id="10" name="文字方塊 9">
            <a:extLst>
              <a:ext uri="{FF2B5EF4-FFF2-40B4-BE49-F238E27FC236}">
                <a16:creationId xmlns:a16="http://schemas.microsoft.com/office/drawing/2014/main" id="{45BDFA0A-2968-EB36-8B2C-BE3C72288DD7}"/>
              </a:ext>
            </a:extLst>
          </p:cNvPr>
          <p:cNvSpPr txBox="1"/>
          <p:nvPr/>
        </p:nvSpPr>
        <p:spPr>
          <a:xfrm>
            <a:off x="8007927" y="1332285"/>
            <a:ext cx="3789219" cy="369332"/>
          </a:xfrm>
          <a:prstGeom prst="rect">
            <a:avLst/>
          </a:prstGeom>
          <a:noFill/>
        </p:spPr>
        <p:txBody>
          <a:bodyPr wrap="square" rtlCol="0">
            <a:spAutoFit/>
          </a:bodyPr>
          <a:lstStyle/>
          <a:p>
            <a:r>
              <a:rPr lang="zh-TW" altLang="en-US" dirty="0">
                <a:ea typeface="標楷體" panose="03000509000000000000" pitchFamily="65" charset="-120"/>
              </a:rPr>
              <a:t>產生</a:t>
            </a:r>
            <a:r>
              <a:rPr lang="en-US" altLang="zh-TW" dirty="0">
                <a:ea typeface="標楷體" panose="03000509000000000000" pitchFamily="65" charset="-120"/>
              </a:rPr>
              <a:t>10</a:t>
            </a:r>
            <a:r>
              <a:rPr lang="zh-TW" altLang="en-US" dirty="0">
                <a:ea typeface="標楷體" panose="03000509000000000000" pitchFamily="65" charset="-120"/>
              </a:rPr>
              <a:t>條線條的各起始座標的函式</a:t>
            </a:r>
          </a:p>
        </p:txBody>
      </p:sp>
      <p:sp>
        <p:nvSpPr>
          <p:cNvPr id="12" name="文字方塊 11">
            <a:extLst>
              <a:ext uri="{FF2B5EF4-FFF2-40B4-BE49-F238E27FC236}">
                <a16:creationId xmlns:a16="http://schemas.microsoft.com/office/drawing/2014/main" id="{9CC4CDA9-CF24-11DF-7401-A7314D8295FD}"/>
              </a:ext>
            </a:extLst>
          </p:cNvPr>
          <p:cNvSpPr txBox="1"/>
          <p:nvPr/>
        </p:nvSpPr>
        <p:spPr>
          <a:xfrm>
            <a:off x="8007926" y="2932577"/>
            <a:ext cx="3789219" cy="369332"/>
          </a:xfrm>
          <a:prstGeom prst="rect">
            <a:avLst/>
          </a:prstGeom>
          <a:noFill/>
        </p:spPr>
        <p:txBody>
          <a:bodyPr wrap="square" rtlCol="0">
            <a:spAutoFit/>
          </a:bodyPr>
          <a:lstStyle/>
          <a:p>
            <a:r>
              <a:rPr lang="zh-TW" altLang="en-US" dirty="0">
                <a:ea typeface="標楷體" panose="03000509000000000000" pitchFamily="65" charset="-120"/>
              </a:rPr>
              <a:t>產生驗證碼字串的函式</a:t>
            </a:r>
          </a:p>
        </p:txBody>
      </p:sp>
      <p:sp>
        <p:nvSpPr>
          <p:cNvPr id="13" name="文字方塊 12">
            <a:extLst>
              <a:ext uri="{FF2B5EF4-FFF2-40B4-BE49-F238E27FC236}">
                <a16:creationId xmlns:a16="http://schemas.microsoft.com/office/drawing/2014/main" id="{55F47175-FD60-EA39-1DA4-8A389C74FA96}"/>
              </a:ext>
            </a:extLst>
          </p:cNvPr>
          <p:cNvSpPr txBox="1"/>
          <p:nvPr/>
        </p:nvSpPr>
        <p:spPr>
          <a:xfrm>
            <a:off x="8007926" y="5520976"/>
            <a:ext cx="4184074" cy="369332"/>
          </a:xfrm>
          <a:prstGeom prst="rect">
            <a:avLst/>
          </a:prstGeom>
          <a:noFill/>
        </p:spPr>
        <p:txBody>
          <a:bodyPr wrap="square" rtlCol="0">
            <a:spAutoFit/>
          </a:bodyPr>
          <a:lstStyle/>
          <a:p>
            <a:r>
              <a:rPr lang="zh-TW" altLang="en-US" dirty="0">
                <a:ea typeface="標楷體" panose="03000509000000000000" pitchFamily="65" charset="-120"/>
              </a:rPr>
              <a:t>點擊</a:t>
            </a:r>
            <a:r>
              <a:rPr lang="en-US" altLang="zh-TW" dirty="0">
                <a:ea typeface="標楷體" panose="03000509000000000000" pitchFamily="65" charset="-120"/>
              </a:rPr>
              <a:t>Panel</a:t>
            </a:r>
            <a:r>
              <a:rPr lang="zh-TW" altLang="en-US" dirty="0">
                <a:ea typeface="標楷體" panose="03000509000000000000" pitchFamily="65" charset="-120"/>
              </a:rPr>
              <a:t>時，重新繪製驗證碼圖的函式</a:t>
            </a:r>
          </a:p>
        </p:txBody>
      </p:sp>
      <p:grpSp>
        <p:nvGrpSpPr>
          <p:cNvPr id="16" name="群組 15">
            <a:extLst>
              <a:ext uri="{FF2B5EF4-FFF2-40B4-BE49-F238E27FC236}">
                <a16:creationId xmlns:a16="http://schemas.microsoft.com/office/drawing/2014/main" id="{A37456B3-7294-84ED-AA23-1FAC019329A8}"/>
              </a:ext>
            </a:extLst>
          </p:cNvPr>
          <p:cNvGrpSpPr/>
          <p:nvPr/>
        </p:nvGrpSpPr>
        <p:grpSpPr>
          <a:xfrm>
            <a:off x="524192" y="1332285"/>
            <a:ext cx="7355581" cy="369332"/>
            <a:chOff x="524192" y="1332285"/>
            <a:chExt cx="7355581" cy="369332"/>
          </a:xfrm>
        </p:grpSpPr>
        <p:cxnSp>
          <p:nvCxnSpPr>
            <p:cNvPr id="6" name="直線單箭頭接點 5">
              <a:extLst>
                <a:ext uri="{FF2B5EF4-FFF2-40B4-BE49-F238E27FC236}">
                  <a16:creationId xmlns:a16="http://schemas.microsoft.com/office/drawing/2014/main" id="{B999607B-DEED-BE59-CE7D-2C00C185BBE6}"/>
                </a:ext>
              </a:extLst>
            </p:cNvPr>
            <p:cNvCxnSpPr/>
            <p:nvPr/>
          </p:nvCxnSpPr>
          <p:spPr>
            <a:xfrm>
              <a:off x="2781301" y="1516951"/>
              <a:ext cx="5098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橢圓 3">
              <a:extLst>
                <a:ext uri="{FF2B5EF4-FFF2-40B4-BE49-F238E27FC236}">
                  <a16:creationId xmlns:a16="http://schemas.microsoft.com/office/drawing/2014/main" id="{87059BA5-82C6-7029-F209-58B2AF61DA02}"/>
                </a:ext>
              </a:extLst>
            </p:cNvPr>
            <p:cNvSpPr/>
            <p:nvPr/>
          </p:nvSpPr>
          <p:spPr>
            <a:xfrm>
              <a:off x="524192" y="1332285"/>
              <a:ext cx="2128955" cy="3693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grpSp>
      <p:grpSp>
        <p:nvGrpSpPr>
          <p:cNvPr id="17" name="群組 16">
            <a:extLst>
              <a:ext uri="{FF2B5EF4-FFF2-40B4-BE49-F238E27FC236}">
                <a16:creationId xmlns:a16="http://schemas.microsoft.com/office/drawing/2014/main" id="{D6DE57A5-12A6-1991-007C-E344BC5AE63F}"/>
              </a:ext>
            </a:extLst>
          </p:cNvPr>
          <p:cNvGrpSpPr/>
          <p:nvPr/>
        </p:nvGrpSpPr>
        <p:grpSpPr>
          <a:xfrm>
            <a:off x="536618" y="2932577"/>
            <a:ext cx="7387028" cy="369332"/>
            <a:chOff x="536618" y="2932577"/>
            <a:chExt cx="7387028" cy="369332"/>
          </a:xfrm>
        </p:grpSpPr>
        <p:cxnSp>
          <p:nvCxnSpPr>
            <p:cNvPr id="8" name="直線單箭頭接點 7">
              <a:extLst>
                <a:ext uri="{FF2B5EF4-FFF2-40B4-BE49-F238E27FC236}">
                  <a16:creationId xmlns:a16="http://schemas.microsoft.com/office/drawing/2014/main" id="{CC86CA55-43A1-09F5-E407-CF25D7FAD562}"/>
                </a:ext>
              </a:extLst>
            </p:cNvPr>
            <p:cNvCxnSpPr/>
            <p:nvPr/>
          </p:nvCxnSpPr>
          <p:spPr>
            <a:xfrm>
              <a:off x="2825174" y="3119460"/>
              <a:ext cx="5098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橢圓 4">
              <a:extLst>
                <a:ext uri="{FF2B5EF4-FFF2-40B4-BE49-F238E27FC236}">
                  <a16:creationId xmlns:a16="http://schemas.microsoft.com/office/drawing/2014/main" id="{38D9D349-CBE8-4450-2F85-45E4CEDF4B11}"/>
                </a:ext>
              </a:extLst>
            </p:cNvPr>
            <p:cNvSpPr/>
            <p:nvPr/>
          </p:nvSpPr>
          <p:spPr>
            <a:xfrm>
              <a:off x="536618" y="2932577"/>
              <a:ext cx="2128955" cy="3693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grpSp>
      <p:grpSp>
        <p:nvGrpSpPr>
          <p:cNvPr id="18" name="群組 17">
            <a:extLst>
              <a:ext uri="{FF2B5EF4-FFF2-40B4-BE49-F238E27FC236}">
                <a16:creationId xmlns:a16="http://schemas.microsoft.com/office/drawing/2014/main" id="{A46C357E-D195-C9CE-6ACF-003E697B4C83}"/>
              </a:ext>
            </a:extLst>
          </p:cNvPr>
          <p:cNvGrpSpPr/>
          <p:nvPr/>
        </p:nvGrpSpPr>
        <p:grpSpPr>
          <a:xfrm>
            <a:off x="443346" y="5476496"/>
            <a:ext cx="7511473" cy="458291"/>
            <a:chOff x="443346" y="5476496"/>
            <a:chExt cx="7511473" cy="458291"/>
          </a:xfrm>
        </p:grpSpPr>
        <p:cxnSp>
          <p:nvCxnSpPr>
            <p:cNvPr id="9" name="直線單箭頭接點 8">
              <a:extLst>
                <a:ext uri="{FF2B5EF4-FFF2-40B4-BE49-F238E27FC236}">
                  <a16:creationId xmlns:a16="http://schemas.microsoft.com/office/drawing/2014/main" id="{9996466C-D139-B71D-9F04-A2C6C504746E}"/>
                </a:ext>
              </a:extLst>
            </p:cNvPr>
            <p:cNvCxnSpPr>
              <a:cxnSpLocks/>
            </p:cNvCxnSpPr>
            <p:nvPr/>
          </p:nvCxnSpPr>
          <p:spPr>
            <a:xfrm>
              <a:off x="4429732" y="5705642"/>
              <a:ext cx="35250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橢圓 6">
              <a:extLst>
                <a:ext uri="{FF2B5EF4-FFF2-40B4-BE49-F238E27FC236}">
                  <a16:creationId xmlns:a16="http://schemas.microsoft.com/office/drawing/2014/main" id="{F9C187B4-B22A-3A46-EE89-13AC5081A418}"/>
                </a:ext>
              </a:extLst>
            </p:cNvPr>
            <p:cNvSpPr/>
            <p:nvPr/>
          </p:nvSpPr>
          <p:spPr>
            <a:xfrm>
              <a:off x="443346" y="5476496"/>
              <a:ext cx="3805629" cy="4582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grpSp>
    </p:spTree>
    <p:extLst>
      <p:ext uri="{BB962C8B-B14F-4D97-AF65-F5344CB8AC3E}">
        <p14:creationId xmlns:p14="http://schemas.microsoft.com/office/powerpoint/2010/main" val="43529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E9C5-79A9-7980-B4D7-86F21CAA8533}"/>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CD0C4B2-1F2D-E921-BFEB-011DE6768645}"/>
              </a:ext>
            </a:extLst>
          </p:cNvPr>
          <p:cNvPicPr>
            <a:picLocks noChangeAspect="1"/>
          </p:cNvPicPr>
          <p:nvPr/>
        </p:nvPicPr>
        <p:blipFill>
          <a:blip r:embed="rId2"/>
          <a:stretch>
            <a:fillRect/>
          </a:stretch>
        </p:blipFill>
        <p:spPr>
          <a:xfrm>
            <a:off x="707880" y="766479"/>
            <a:ext cx="6416675" cy="1981477"/>
          </a:xfrm>
          <a:prstGeom prst="rect">
            <a:avLst/>
          </a:prstGeom>
        </p:spPr>
      </p:pic>
      <p:sp>
        <p:nvSpPr>
          <p:cNvPr id="4" name="文字方塊 3">
            <a:extLst>
              <a:ext uri="{FF2B5EF4-FFF2-40B4-BE49-F238E27FC236}">
                <a16:creationId xmlns:a16="http://schemas.microsoft.com/office/drawing/2014/main" id="{3687A704-C7FB-FF1B-49C0-CC1F6F6D25F8}"/>
              </a:ext>
            </a:extLst>
          </p:cNvPr>
          <p:cNvSpPr txBox="1"/>
          <p:nvPr/>
        </p:nvSpPr>
        <p:spPr>
          <a:xfrm>
            <a:off x="7934035" y="766479"/>
            <a:ext cx="3869135"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當使用者想要查看地圖時，可以點擊</a:t>
            </a:r>
            <a:r>
              <a:rPr lang="en-US" altLang="zh-TW" dirty="0" err="1">
                <a:latin typeface="Times New Roman" panose="02020603050405020304" pitchFamily="18" charset="0"/>
                <a:ea typeface="標楷體" panose="03000509000000000000" pitchFamily="65" charset="-120"/>
              </a:rPr>
              <a:t>LinkedLabel</a:t>
            </a:r>
            <a:r>
              <a:rPr lang="zh-TW" altLang="en-US" dirty="0">
                <a:latin typeface="Times New Roman" panose="02020603050405020304" pitchFamily="18" charset="0"/>
                <a:ea typeface="標楷體" panose="03000509000000000000" pitchFamily="65" charset="-120"/>
              </a:rPr>
              <a:t>物件，此時須將</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介面隱藏，顯示</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介面，當使用者關閉</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，則又返回至</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介面，進行後續的操作。</a:t>
            </a:r>
            <a:endParaRPr lang="en-US" altLang="zh-TW" dirty="0">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4CE676BA-BE37-77DC-FCF3-40BF86B29D4D}"/>
              </a:ext>
            </a:extLst>
          </p:cNvPr>
          <p:cNvPicPr>
            <a:picLocks noChangeAspect="1"/>
          </p:cNvPicPr>
          <p:nvPr/>
        </p:nvPicPr>
        <p:blipFill>
          <a:blip r:embed="rId3"/>
          <a:stretch>
            <a:fillRect/>
          </a:stretch>
        </p:blipFill>
        <p:spPr>
          <a:xfrm>
            <a:off x="707880" y="3827643"/>
            <a:ext cx="6838229" cy="1533739"/>
          </a:xfrm>
          <a:prstGeom prst="rect">
            <a:avLst/>
          </a:prstGeom>
        </p:spPr>
      </p:pic>
      <p:sp>
        <p:nvSpPr>
          <p:cNvPr id="8" name="文字方塊 7">
            <a:extLst>
              <a:ext uri="{FF2B5EF4-FFF2-40B4-BE49-F238E27FC236}">
                <a16:creationId xmlns:a16="http://schemas.microsoft.com/office/drawing/2014/main" id="{F99622D7-7712-306A-E341-9C6987CBC525}"/>
              </a:ext>
            </a:extLst>
          </p:cNvPr>
          <p:cNvSpPr txBox="1"/>
          <p:nvPr/>
        </p:nvSpPr>
        <p:spPr>
          <a:xfrm>
            <a:off x="7934036" y="3429000"/>
            <a:ext cx="3869135" cy="2936305"/>
          </a:xfrm>
          <a:prstGeom prst="rect">
            <a:avLst/>
          </a:prstGeom>
          <a:noFill/>
        </p:spPr>
        <p:txBody>
          <a:bodyPr wrap="square" rtlCol="0">
            <a:spAutoFit/>
          </a:bodyPr>
          <a:lstStyle/>
          <a:p>
            <a:pPr algn="just"/>
            <a:r>
              <a:rPr lang="zh-TW" altLang="en-US" dirty="0">
                <a:ea typeface="標楷體" panose="03000509000000000000" pitchFamily="65" charset="-120"/>
              </a:rPr>
              <a:t>本專案各介面</a:t>
            </a:r>
            <a:r>
              <a:rPr lang="en-US" altLang="zh-TW" dirty="0">
                <a:ea typeface="標楷體" panose="03000509000000000000" pitchFamily="65" charset="-120"/>
              </a:rPr>
              <a:t>(</a:t>
            </a:r>
            <a:r>
              <a:rPr lang="zh-TW" altLang="en-US" dirty="0">
                <a:ea typeface="標楷體" panose="03000509000000000000" pitchFamily="65" charset="-120"/>
              </a:rPr>
              <a:t>除了</a:t>
            </a:r>
            <a:r>
              <a:rPr lang="en-US" altLang="zh-TW" dirty="0">
                <a:ea typeface="標楷體" panose="03000509000000000000" pitchFamily="65" charset="-120"/>
              </a:rPr>
              <a:t>Map)</a:t>
            </a:r>
            <a:r>
              <a:rPr lang="zh-TW" altLang="en-US" dirty="0">
                <a:ea typeface="標楷體" panose="03000509000000000000" pitchFamily="65" charset="-120"/>
              </a:rPr>
              <a:t>，當介面被關閉時，有兩種情況，其一為使用者不想預約，直接按下叉叉按鈕，該介面關閉，在主程式</a:t>
            </a:r>
            <a:r>
              <a:rPr lang="en-US" altLang="zh-TW" dirty="0" err="1">
                <a:ea typeface="標楷體" panose="03000509000000000000" pitchFamily="65" charset="-120"/>
              </a:rPr>
              <a:t>Program.cs</a:t>
            </a:r>
            <a:r>
              <a:rPr lang="zh-TW" altLang="en-US" dirty="0">
                <a:ea typeface="標楷體" panose="03000509000000000000" pitchFamily="65" charset="-120"/>
              </a:rPr>
              <a:t>後續程式碼也直接關閉不做，在工作管理員也看不到該專案的身影，其二為按下下一步的按鈕本介面關閉</a:t>
            </a:r>
            <a:r>
              <a:rPr lang="en-US" altLang="zh-TW" dirty="0">
                <a:ea typeface="標楷體" panose="03000509000000000000" pitchFamily="65" charset="-120"/>
              </a:rPr>
              <a:t>(Login</a:t>
            </a:r>
            <a:r>
              <a:rPr lang="zh-TW" altLang="en-US" dirty="0">
                <a:ea typeface="標楷體" panose="03000509000000000000" pitchFamily="65" charset="-120"/>
              </a:rPr>
              <a:t>被釋放</a:t>
            </a:r>
            <a:r>
              <a:rPr lang="en-US" altLang="zh-TW" dirty="0">
                <a:ea typeface="標楷體" panose="03000509000000000000" pitchFamily="65" charset="-120"/>
              </a:rPr>
              <a:t>)</a:t>
            </a:r>
            <a:r>
              <a:rPr lang="zh-TW" altLang="en-US" dirty="0">
                <a:ea typeface="標楷體" panose="03000509000000000000" pitchFamily="65" charset="-120"/>
              </a:rPr>
              <a:t>，進入下一介面。</a:t>
            </a:r>
            <a:endParaRPr lang="en-US" altLang="zh-TW" dirty="0">
              <a:ea typeface="標楷體" panose="03000509000000000000" pitchFamily="65" charset="-120"/>
            </a:endParaRPr>
          </a:p>
          <a:p>
            <a:pPr algn="just"/>
            <a:r>
              <a:rPr lang="zh-TW" altLang="en-US" dirty="0">
                <a:solidFill>
                  <a:srgbClr val="FF0000"/>
                </a:solidFill>
                <a:ea typeface="標楷體" panose="03000509000000000000" pitchFamily="65" charset="-120"/>
              </a:rPr>
              <a:t>備註：其他介面也是如此往後不再次說明</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41427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7416-A901-1F42-F96D-B97072C53A0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1881997-039E-685A-B9F2-8B04A241FA75}"/>
              </a:ext>
            </a:extLst>
          </p:cNvPr>
          <p:cNvPicPr>
            <a:picLocks noChangeAspect="1"/>
          </p:cNvPicPr>
          <p:nvPr/>
        </p:nvPicPr>
        <p:blipFill>
          <a:blip r:embed="rId2"/>
          <a:stretch>
            <a:fillRect/>
          </a:stretch>
        </p:blipFill>
        <p:spPr>
          <a:xfrm>
            <a:off x="275621" y="1719704"/>
            <a:ext cx="8055579" cy="3966925"/>
          </a:xfrm>
          <a:prstGeom prst="rect">
            <a:avLst/>
          </a:prstGeom>
        </p:spPr>
      </p:pic>
      <p:sp>
        <p:nvSpPr>
          <p:cNvPr id="5" name="文字方塊 4">
            <a:extLst>
              <a:ext uri="{FF2B5EF4-FFF2-40B4-BE49-F238E27FC236}">
                <a16:creationId xmlns:a16="http://schemas.microsoft.com/office/drawing/2014/main" id="{AD994D48-DC1E-13DF-19C5-AF6E42340751}"/>
              </a:ext>
            </a:extLst>
          </p:cNvPr>
          <p:cNvSpPr txBox="1"/>
          <p:nvPr/>
        </p:nvSpPr>
        <p:spPr>
          <a:xfrm>
            <a:off x="8331200" y="1719704"/>
            <a:ext cx="3679537" cy="3693319"/>
          </a:xfrm>
          <a:prstGeom prst="rect">
            <a:avLst/>
          </a:prstGeom>
          <a:noFill/>
        </p:spPr>
        <p:txBody>
          <a:bodyPr wrap="square" rtlCol="0">
            <a:spAutoFit/>
          </a:bodyPr>
          <a:lstStyle/>
          <a:p>
            <a:pPr algn="just"/>
            <a:r>
              <a:rPr lang="zh-TW" altLang="en-US" dirty="0">
                <a:ea typeface="標楷體" panose="03000509000000000000" pitchFamily="65" charset="-120"/>
              </a:rPr>
              <a:t>當使用者要進行下一介面時，檢查所有</a:t>
            </a:r>
            <a:r>
              <a:rPr lang="en-US" altLang="zh-TW" dirty="0">
                <a:ea typeface="標楷體" panose="03000509000000000000" pitchFamily="65" charset="-120"/>
              </a:rPr>
              <a:t>Textbox</a:t>
            </a:r>
            <a:r>
              <a:rPr lang="zh-TW" altLang="en-US" dirty="0">
                <a:ea typeface="標楷體" panose="03000509000000000000" pitchFamily="65" charset="-120"/>
              </a:rPr>
              <a:t>內容是否都符合要求。</a:t>
            </a:r>
            <a:endParaRPr lang="en-US" altLang="zh-TW" dirty="0">
              <a:ea typeface="標楷體" panose="03000509000000000000" pitchFamily="65" charset="-120"/>
            </a:endParaRPr>
          </a:p>
          <a:p>
            <a:pPr algn="just"/>
            <a:r>
              <a:rPr lang="en-US" altLang="zh-TW" dirty="0">
                <a:ea typeface="標楷體" panose="03000509000000000000" pitchFamily="65" charset="-120"/>
              </a:rPr>
              <a:t>1.</a:t>
            </a:r>
            <a:r>
              <a:rPr lang="zh-TW" altLang="en-US" dirty="0">
                <a:ea typeface="標楷體" panose="03000509000000000000" pitchFamily="65" charset="-120"/>
              </a:rPr>
              <a:t>姓名、電話、電子郵件都有輸入</a:t>
            </a:r>
            <a:endParaRPr lang="en-US" altLang="zh-TW" dirty="0">
              <a:ea typeface="標楷體" panose="03000509000000000000" pitchFamily="65" charset="-120"/>
            </a:endParaRPr>
          </a:p>
          <a:p>
            <a:pPr algn="just"/>
            <a:r>
              <a:rPr lang="en-US" altLang="zh-TW" dirty="0">
                <a:ea typeface="標楷體" panose="03000509000000000000" pitchFamily="65" charset="-120"/>
              </a:rPr>
              <a:t>2.</a:t>
            </a:r>
            <a:r>
              <a:rPr lang="zh-TW" altLang="en-US" dirty="0">
                <a:ea typeface="標楷體" panose="03000509000000000000" pitchFamily="65" charset="-120"/>
              </a:rPr>
              <a:t>電話格式是否是</a:t>
            </a:r>
            <a:r>
              <a:rPr lang="en-US" altLang="zh-TW" dirty="0">
                <a:ea typeface="標楷體" panose="03000509000000000000" pitchFamily="65" charset="-120"/>
              </a:rPr>
              <a:t>09xxxxxxxx</a:t>
            </a:r>
          </a:p>
          <a:p>
            <a:pPr algn="just"/>
            <a:r>
              <a:rPr lang="en-US" altLang="zh-TW" dirty="0">
                <a:ea typeface="標楷體" panose="03000509000000000000" pitchFamily="65" charset="-120"/>
              </a:rPr>
              <a:t>3.</a:t>
            </a:r>
            <a:r>
              <a:rPr lang="zh-TW" altLang="en-US" dirty="0">
                <a:ea typeface="標楷體" panose="03000509000000000000" pitchFamily="65" charset="-120"/>
              </a:rPr>
              <a:t>電子郵件格式是否都為</a:t>
            </a:r>
            <a:endParaRPr lang="en-US" altLang="zh-TW" dirty="0">
              <a:ea typeface="標楷體" panose="03000509000000000000" pitchFamily="65" charset="-120"/>
            </a:endParaRPr>
          </a:p>
          <a:p>
            <a:pPr algn="just"/>
            <a:r>
              <a:rPr lang="en-US" altLang="zh-TW" dirty="0">
                <a:ea typeface="標楷體" panose="03000509000000000000" pitchFamily="65" charset="-120"/>
              </a:rPr>
              <a:t>* @gnmail.com </a:t>
            </a:r>
          </a:p>
          <a:p>
            <a:pPr algn="just"/>
            <a:r>
              <a:rPr lang="en-US" altLang="zh-TW" dirty="0">
                <a:ea typeface="標楷體" panose="03000509000000000000" pitchFamily="65" charset="-120"/>
              </a:rPr>
              <a:t>4.</a:t>
            </a:r>
            <a:r>
              <a:rPr lang="zh-TW" altLang="en-US" dirty="0">
                <a:ea typeface="標楷體" panose="03000509000000000000" pitchFamily="65" charset="-120"/>
              </a:rPr>
              <a:t>樓層有沒有選</a:t>
            </a:r>
            <a:endParaRPr lang="en-US" altLang="zh-TW" dirty="0">
              <a:ea typeface="標楷體" panose="03000509000000000000" pitchFamily="65" charset="-120"/>
            </a:endParaRPr>
          </a:p>
          <a:p>
            <a:pPr algn="just"/>
            <a:r>
              <a:rPr lang="en-US" altLang="zh-TW" dirty="0">
                <a:ea typeface="標楷體" panose="03000509000000000000" pitchFamily="65" charset="-120"/>
              </a:rPr>
              <a:t>5.</a:t>
            </a:r>
            <a:r>
              <a:rPr lang="zh-TW" altLang="en-US" dirty="0">
                <a:ea typeface="標楷體" panose="03000509000000000000" pitchFamily="65" charset="-120"/>
              </a:rPr>
              <a:t>驗證碼是否一致</a:t>
            </a:r>
            <a:endParaRPr lang="en-US" altLang="zh-TW" dirty="0">
              <a:ea typeface="標楷體" panose="03000509000000000000" pitchFamily="65" charset="-120"/>
            </a:endParaRPr>
          </a:p>
          <a:p>
            <a:r>
              <a:rPr lang="zh-TW" altLang="en-US" dirty="0">
                <a:ea typeface="標楷體" panose="03000509000000000000" pitchFamily="65" charset="-120"/>
              </a:rPr>
              <a:t>上述五點都符合，才可以開始進入對應樓層進行預約。</a:t>
            </a:r>
            <a:br>
              <a:rPr lang="en-US" altLang="zh-TW" dirty="0">
                <a:ea typeface="標楷體" panose="03000509000000000000" pitchFamily="65" charset="-120"/>
              </a:rPr>
            </a:br>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此時會將姓名、電話、電子郵件資訊寫至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1224753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B3FAA-BD68-6467-62E0-99E1A734BCF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16BFD14-E7D7-6C02-7A20-9EB0B2F7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293BFF-771B-EB9C-1D85-E4F48E61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B562C3B6-6941-03D8-EE54-4E3CB4E7226E}"/>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Form2</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Map.cs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76E7B353-D40A-CB7F-6744-B2000EC08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2BA34E4C-FFD8-D3C8-65BE-462CC45B5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C0BDD837-7B5B-FC58-AFBA-2920E4D6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B4BEFD4-3BE9-F5E8-7D2B-2E0AB8478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355E985E-7F55-790D-7AEB-0F362DA8D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5EDDADF-6AA0-6999-D96B-06329C46E0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957CC0F-06CD-6490-E2ED-8873DCBC6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570D519-8115-D059-F777-A9A790700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271D35F8-50CC-9696-2189-1DFE61C4A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2F9198D0-B8BB-29A6-7FC7-BBD9116BC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66749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D964-A417-9CE5-7F43-06E43E827C1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2CDE9027-6A68-36C8-C2B7-D0DB3C29F9CE}"/>
              </a:ext>
            </a:extLst>
          </p:cNvPr>
          <p:cNvPicPr>
            <a:picLocks noChangeAspect="1"/>
          </p:cNvPicPr>
          <p:nvPr/>
        </p:nvPicPr>
        <p:blipFill>
          <a:blip r:embed="rId2"/>
          <a:stretch>
            <a:fillRect/>
          </a:stretch>
        </p:blipFill>
        <p:spPr>
          <a:xfrm>
            <a:off x="2285522" y="1058589"/>
            <a:ext cx="7620955" cy="2874493"/>
          </a:xfrm>
          <a:prstGeom prst="rect">
            <a:avLst/>
          </a:prstGeom>
        </p:spPr>
      </p:pic>
      <p:sp>
        <p:nvSpPr>
          <p:cNvPr id="6" name="文字方塊 5">
            <a:extLst>
              <a:ext uri="{FF2B5EF4-FFF2-40B4-BE49-F238E27FC236}">
                <a16:creationId xmlns:a16="http://schemas.microsoft.com/office/drawing/2014/main" id="{8E6280C5-73AD-A97C-8570-F3FC686239B7}"/>
              </a:ext>
            </a:extLst>
          </p:cNvPr>
          <p:cNvSpPr txBox="1"/>
          <p:nvPr/>
        </p:nvSpPr>
        <p:spPr>
          <a:xfrm>
            <a:off x="2228271" y="4242091"/>
            <a:ext cx="7735456" cy="1200329"/>
          </a:xfrm>
          <a:prstGeom prst="rect">
            <a:avLst/>
          </a:prstGeom>
          <a:noFill/>
        </p:spPr>
        <p:txBody>
          <a:bodyPr wrap="square" rtlCol="0">
            <a:spAutoFit/>
          </a:bodyPr>
          <a:lstStyle/>
          <a:p>
            <a:pPr algn="just"/>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介面的程式撰寫，相當簡單，只是單純用來建立網頁的地圖介面</a:t>
            </a:r>
            <a:br>
              <a:rPr lang="en-US" altLang="zh-TW" dirty="0">
                <a:latin typeface="Times New Roman" panose="02020603050405020304" pitchFamily="18" charset="0"/>
                <a:ea typeface="標楷體" panose="03000509000000000000" pitchFamily="65" charset="-120"/>
              </a:rPr>
            </a:br>
            <a:r>
              <a:rPr lang="zh-TW" altLang="en-US" dirty="0">
                <a:latin typeface="Times New Roman" panose="02020603050405020304" pitchFamily="18" charset="0"/>
                <a:ea typeface="標楷體" panose="03000509000000000000" pitchFamily="65" charset="-120"/>
              </a:rPr>
              <a:t>利用嵌入式的概念，來導入</a:t>
            </a:r>
            <a:r>
              <a:rPr lang="en-US" altLang="zh-TW" dirty="0">
                <a:latin typeface="Times New Roman" panose="02020603050405020304" pitchFamily="18" charset="0"/>
                <a:ea typeface="標楷體" panose="03000509000000000000" pitchFamily="65" charset="-120"/>
              </a:rPr>
              <a:t>Google</a:t>
            </a:r>
            <a:r>
              <a:rPr lang="zh-TW" altLang="en-US" dirty="0">
                <a:latin typeface="Times New Roman" panose="02020603050405020304" pitchFamily="18" charset="0"/>
                <a:ea typeface="標楷體" panose="03000509000000000000" pitchFamily="65" charset="-120"/>
              </a:rPr>
              <a:t>地圖，在這邊須注意要使</a:t>
            </a:r>
            <a:r>
              <a:rPr lang="en-US" altLang="zh-TW" dirty="0">
                <a:latin typeface="Times New Roman" panose="02020603050405020304" pitchFamily="18" charset="0"/>
                <a:ea typeface="標楷體" panose="03000509000000000000" pitchFamily="65" charset="-120"/>
              </a:rPr>
              <a:t>Load</a:t>
            </a:r>
            <a:r>
              <a:rPr lang="zh-TW" altLang="en-US" dirty="0">
                <a:latin typeface="Times New Roman" panose="02020603050405020304" pitchFamily="18" charset="0"/>
                <a:ea typeface="標楷體" panose="03000509000000000000" pitchFamily="65" charset="-120"/>
              </a:rPr>
              <a:t>事件為</a:t>
            </a:r>
            <a:r>
              <a:rPr lang="en-US" altLang="zh-TW" dirty="0">
                <a:latin typeface="Times New Roman" panose="02020603050405020304" pitchFamily="18" charset="0"/>
                <a:ea typeface="標楷體" panose="03000509000000000000" pitchFamily="65" charset="-120"/>
              </a:rPr>
              <a:t>Async</a:t>
            </a:r>
            <a:r>
              <a:rPr lang="zh-TW" altLang="en-US" dirty="0">
                <a:latin typeface="Times New Roman" panose="02020603050405020304" pitchFamily="18" charset="0"/>
                <a:ea typeface="標楷體" panose="03000509000000000000" pitchFamily="65" charset="-120"/>
              </a:rPr>
              <a:t>，確保物件建立完成才導入座標的網址，至於介面關閉要刪除使用此服務的快取紀錄，以免隨者每次的使用，占用記憶體。</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78666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EC2DA-475C-2F77-6DD1-E6D2C4015B2A}"/>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26DF0D0-4528-2F98-5DE7-ABB038F425FD}"/>
              </a:ext>
            </a:extLst>
          </p:cNvPr>
          <p:cNvSpPr txBox="1"/>
          <p:nvPr/>
        </p:nvSpPr>
        <p:spPr>
          <a:xfrm>
            <a:off x="7019638" y="2493818"/>
            <a:ext cx="4073236"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需要實現地圖服務，需在</a:t>
            </a:r>
            <a:r>
              <a:rPr lang="en-US" altLang="zh-TW" dirty="0">
                <a:latin typeface="Times New Roman" panose="02020603050405020304" pitchFamily="18" charset="0"/>
                <a:ea typeface="標楷體" panose="03000509000000000000" pitchFamily="65" charset="-120"/>
              </a:rPr>
              <a:t>Visual Studio Code</a:t>
            </a:r>
            <a:r>
              <a:rPr lang="zh-TW" altLang="en-US" dirty="0">
                <a:latin typeface="Times New Roman" panose="02020603050405020304" pitchFamily="18" charset="0"/>
                <a:ea typeface="標楷體" panose="03000509000000000000" pitchFamily="65" charset="-120"/>
              </a:rPr>
              <a:t>中的工具選項中的</a:t>
            </a:r>
            <a:r>
              <a:rPr lang="en-US" altLang="zh-TW" dirty="0">
                <a:latin typeface="Times New Roman" panose="02020603050405020304" pitchFamily="18" charset="0"/>
                <a:ea typeface="標楷體" panose="03000509000000000000" pitchFamily="65" charset="-120"/>
              </a:rPr>
              <a:t>NuGet</a:t>
            </a:r>
            <a:r>
              <a:rPr lang="zh-TW" altLang="en-US" dirty="0">
                <a:latin typeface="Times New Roman" panose="02020603050405020304" pitchFamily="18" charset="0"/>
                <a:ea typeface="標楷體" panose="03000509000000000000" pitchFamily="65" charset="-120"/>
              </a:rPr>
              <a:t>內搜尋</a:t>
            </a:r>
            <a:r>
              <a:rPr lang="en-US" altLang="zh-TW" dirty="0">
                <a:latin typeface="Times New Roman" panose="02020603050405020304" pitchFamily="18" charset="0"/>
                <a:ea typeface="標楷體" panose="03000509000000000000" pitchFamily="65" charset="-120"/>
              </a:rPr>
              <a:t>Microsoft.Web.WebView2</a:t>
            </a:r>
            <a:r>
              <a:rPr lang="zh-TW" altLang="en-US" dirty="0">
                <a:latin typeface="Times New Roman" panose="02020603050405020304" pitchFamily="18" charset="0"/>
                <a:ea typeface="標楷體" panose="03000509000000000000" pitchFamily="65" charset="-120"/>
              </a:rPr>
              <a:t>，進行下載，就可以撰寫</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服務所需的程式碼。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A9CBFC2-4265-87CC-5A3E-179253778EAE}"/>
              </a:ext>
            </a:extLst>
          </p:cNvPr>
          <p:cNvPicPr>
            <a:picLocks noChangeAspect="1"/>
          </p:cNvPicPr>
          <p:nvPr/>
        </p:nvPicPr>
        <p:blipFill>
          <a:blip r:embed="rId2"/>
          <a:stretch>
            <a:fillRect/>
          </a:stretch>
        </p:blipFill>
        <p:spPr>
          <a:xfrm>
            <a:off x="865909" y="977502"/>
            <a:ext cx="5755801" cy="4902995"/>
          </a:xfrm>
          <a:prstGeom prst="rect">
            <a:avLst/>
          </a:prstGeom>
        </p:spPr>
      </p:pic>
    </p:spTree>
    <p:extLst>
      <p:ext uri="{BB962C8B-B14F-4D97-AF65-F5344CB8AC3E}">
        <p14:creationId xmlns:p14="http://schemas.microsoft.com/office/powerpoint/2010/main" val="2030336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43626-DD17-3653-5839-F9A85A72B32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0818D4E-DD67-72D6-C35F-5D5E619C9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2A091AE-BF1B-4069-A596-F3576629A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32DD30AF-D194-37B1-18EE-CAA44D03EBF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Form3</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FirstF.cs</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Form4 </a:t>
            </a:r>
            <a:r>
              <a:rPr lang="en-US" altLang="zh-TW" dirty="0" err="1">
                <a:solidFill>
                  <a:schemeClr val="tx2"/>
                </a:solidFill>
                <a:latin typeface="標楷體" panose="03000509000000000000" pitchFamily="65" charset="-120"/>
              </a:rPr>
              <a:t>SecondF.cs</a:t>
            </a:r>
            <a:r>
              <a:rPr lang="en-US" altLang="zh-TW" dirty="0">
                <a:solidFill>
                  <a:schemeClr val="tx2"/>
                </a:solidFill>
                <a:latin typeface="標楷體" panose="03000509000000000000" pitchFamily="65" charset="-120"/>
              </a:rPr>
              <a:t> </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CD848621-594B-99C9-D451-509F4E3191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745D848C-C759-15F1-025A-91130CACB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ED817BB8-C6D0-3749-77D1-7372C13B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F601CCC-A2C9-6AF7-9D26-F9D4520C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6834D7E6-5B2C-F4A6-FFA4-6EC211423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AB513EA-687A-841E-B4F1-C93EBA1045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F48206F-60B0-1C44-9497-6D2620D22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9DE37002-7E07-0DF9-17F4-F2D46C871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9057FB0-DB76-7EC6-3E47-FF88384A6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92DBEC5B-68B5-8F06-AE43-BB0656757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024176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6BB69F9-DF53-8E92-638F-4AF4166E6D37}"/>
              </a:ext>
            </a:extLst>
          </p:cNvPr>
          <p:cNvSpPr>
            <a:spLocks noGrp="1"/>
          </p:cNvSpPr>
          <p:nvPr>
            <p:ph idx="1"/>
          </p:nvPr>
        </p:nvSpPr>
        <p:spPr>
          <a:xfrm>
            <a:off x="1504372" y="882733"/>
            <a:ext cx="9183255" cy="509253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研究背景與動機</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現在的人都喜歡到外面的圖書館或是</a:t>
            </a:r>
            <a:r>
              <a:rPr lang="en-US" altLang="zh-TW" sz="1800" dirty="0">
                <a:latin typeface="標楷體" panose="03000509000000000000" pitchFamily="65" charset="-120"/>
              </a:rPr>
              <a:t>K</a:t>
            </a:r>
            <a:r>
              <a:rPr lang="zh-TW" altLang="zh-TW" sz="1800" dirty="0">
                <a:latin typeface="標楷體" panose="03000509000000000000" pitchFamily="65" charset="-120"/>
              </a:rPr>
              <a:t>書中心讀書或辦公，然而，目前這些場所的座位都是先搶先贏，誰先到現場就可以優先選位置，導致如果是臨時起意前往的會面臨無座可用的困境，造成增加尋找其他場所的時間成本，就如同到一家已經坐滿的餐廳一樣，因此才有這預約系統的產生，可以讓有計劃要去的人先預約，沒有提前預約的也能先在家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書中心是否有位置。 </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研究目的</a:t>
            </a:r>
            <a:endParaRPr kumimoji="1" lang="en-US" altLang="zh-TW" sz="2400" dirty="0">
              <a:latin typeface="標楷體" panose="03000509000000000000" pitchFamily="65" charset="-120"/>
            </a:endParaRPr>
          </a:p>
          <a:p>
            <a:pPr marL="0" indent="0">
              <a:lnSpc>
                <a:spcPct val="150000"/>
              </a:lnSpc>
              <a:buNone/>
            </a:pPr>
            <a:r>
              <a:rPr lang="zh-TW" altLang="zh-TW" sz="1800" dirty="0">
                <a:latin typeface="標楷體" panose="03000509000000000000" pitchFamily="65" charset="-120"/>
              </a:rPr>
              <a:t>本研究之目的在於設計一套</a:t>
            </a:r>
            <a:r>
              <a:rPr lang="en-US" altLang="zh-TW" sz="1800" dirty="0">
                <a:latin typeface="標楷體" panose="03000509000000000000" pitchFamily="65" charset="-120"/>
              </a:rPr>
              <a:t>K</a:t>
            </a:r>
            <a:r>
              <a:rPr lang="zh-TW" altLang="zh-TW" sz="1800" dirty="0">
                <a:latin typeface="標楷體" panose="03000509000000000000" pitchFamily="65" charset="-120"/>
              </a:rPr>
              <a:t>書中心座位預約系統，使用者可以行前預約座位，或即時查詢場地內座位使用情況，提升使用者安排學習與辦公行程之便利性，甚至管理者也能隨時查看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書中心的預約情況。</a:t>
            </a:r>
          </a:p>
        </p:txBody>
      </p:sp>
    </p:spTree>
    <p:extLst>
      <p:ext uri="{BB962C8B-B14F-4D97-AF65-F5344CB8AC3E}">
        <p14:creationId xmlns:p14="http://schemas.microsoft.com/office/powerpoint/2010/main" val="312105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C470-4D2E-D6AD-C3C1-BB07F571CC4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1AC7EE-ECA6-25A4-6758-03B02F343F70}"/>
              </a:ext>
            </a:extLst>
          </p:cNvPr>
          <p:cNvSpPr txBox="1"/>
          <p:nvPr/>
        </p:nvSpPr>
        <p:spPr>
          <a:xfrm>
            <a:off x="7945871" y="2274838"/>
            <a:ext cx="3562639" cy="2308324"/>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在選位介面，依據使用者所挑選的座位</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預約室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及日期，來提供使用者可以選擇的時段。</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每次有任何的更動，都會進行</a:t>
            </a:r>
            <a:r>
              <a:rPr lang="en-US" altLang="zh-TW" dirty="0" err="1">
                <a:latin typeface="Times New Roman" panose="02020603050405020304" pitchFamily="18" charset="0"/>
                <a:ea typeface="標楷體" panose="03000509000000000000" pitchFamily="65" charset="-120"/>
              </a:rPr>
              <a:t>CheckBox</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時段</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物件的更新，在這裡可以選擇的時段會將已被預約或室已過時的時段的互動</a:t>
            </a:r>
            <a:r>
              <a:rPr lang="en-US" altLang="zh-TW" dirty="0">
                <a:latin typeface="Times New Roman" panose="02020603050405020304" pitchFamily="18" charset="0"/>
                <a:ea typeface="標楷體" panose="03000509000000000000" pitchFamily="65" charset="-120"/>
              </a:rPr>
              <a:t>(Enable)</a:t>
            </a:r>
            <a:r>
              <a:rPr lang="zh-TW" altLang="en-US" dirty="0">
                <a:latin typeface="Times New Roman" panose="02020603050405020304" pitchFamily="18" charset="0"/>
                <a:ea typeface="標楷體" panose="03000509000000000000" pitchFamily="65" charset="-120"/>
              </a:rPr>
              <a:t>給關閉。</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F49FC33-5AC2-E9C7-BD88-D64340B0CC38}"/>
              </a:ext>
            </a:extLst>
          </p:cNvPr>
          <p:cNvPicPr>
            <a:picLocks noChangeAspect="1"/>
          </p:cNvPicPr>
          <p:nvPr/>
        </p:nvPicPr>
        <p:blipFill>
          <a:blip r:embed="rId2"/>
          <a:stretch>
            <a:fillRect/>
          </a:stretch>
        </p:blipFill>
        <p:spPr>
          <a:xfrm>
            <a:off x="378691" y="1089000"/>
            <a:ext cx="7302414" cy="4680000"/>
          </a:xfrm>
          <a:prstGeom prst="rect">
            <a:avLst/>
          </a:prstGeom>
        </p:spPr>
      </p:pic>
    </p:spTree>
    <p:extLst>
      <p:ext uri="{BB962C8B-B14F-4D97-AF65-F5344CB8AC3E}">
        <p14:creationId xmlns:p14="http://schemas.microsoft.com/office/powerpoint/2010/main" val="151441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990-E416-6D09-FCB0-F4117FCDEE5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711CE479-A913-0437-7CA7-B51E7F4FAC14}"/>
              </a:ext>
            </a:extLst>
          </p:cNvPr>
          <p:cNvSpPr txBox="1"/>
          <p:nvPr/>
        </p:nvSpPr>
        <p:spPr>
          <a:xfrm>
            <a:off x="8001289" y="2551837"/>
            <a:ext cx="4123296"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當使用者選擇完畢，透過按鈕進入下一個介面時，</a:t>
            </a:r>
            <a:r>
              <a:rPr lang="zh-TW" altLang="en-US" dirty="0">
                <a:ea typeface="標楷體" panose="03000509000000000000" pitchFamily="65" charset="-120"/>
              </a:rPr>
              <a:t>此時會將預約時段、日期寫至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endParaRPr lang="en-US" altLang="zh-TW" dirty="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若沒有選擇任意時段是不行進入下階段的</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3" name="圖片 2">
            <a:extLst>
              <a:ext uri="{FF2B5EF4-FFF2-40B4-BE49-F238E27FC236}">
                <a16:creationId xmlns:a16="http://schemas.microsoft.com/office/drawing/2014/main" id="{C5E765F8-63EF-15E3-DD94-061F05CE79E1}"/>
              </a:ext>
            </a:extLst>
          </p:cNvPr>
          <p:cNvPicPr>
            <a:picLocks noChangeAspect="1"/>
          </p:cNvPicPr>
          <p:nvPr/>
        </p:nvPicPr>
        <p:blipFill>
          <a:blip r:embed="rId2"/>
          <a:stretch>
            <a:fillRect/>
          </a:stretch>
        </p:blipFill>
        <p:spPr>
          <a:xfrm>
            <a:off x="497405" y="1703115"/>
            <a:ext cx="7386613" cy="3451770"/>
          </a:xfrm>
          <a:prstGeom prst="rect">
            <a:avLst/>
          </a:prstGeom>
        </p:spPr>
      </p:pic>
    </p:spTree>
    <p:extLst>
      <p:ext uri="{BB962C8B-B14F-4D97-AF65-F5344CB8AC3E}">
        <p14:creationId xmlns:p14="http://schemas.microsoft.com/office/powerpoint/2010/main" val="256763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E31C8-95D5-3E7B-1767-2BD378BC196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96D7ADB-B189-30A0-3AD1-6BA923386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1ED8480-CDB6-4864-571E-FE28F60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4542E408-80EC-0CD0-9C3A-CC0A0AF00F9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Form5</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Menu.cs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081375BA-6C3A-D0BC-EDC7-BCCC8E3C61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F68E9AF-7AF6-C465-57DC-A5E711B41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E6CE514-5EB0-AE5B-CF22-4ED8BCB83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193F5C1F-1D23-B323-2F50-D19533FD0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3881CA2-36E8-588B-D4CE-BFF597404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A7D22B0A-32A7-7E7B-F08D-64166EE73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94B1895D-10A5-8109-42C0-0B58B20C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70AFC442-D80E-BC26-9431-6875D53FC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45D79EA-2A77-48C2-9D78-065FF0A1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68C4BA22-BF8A-EAD1-9086-20998D94B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52995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C34A-E890-D380-C2DF-8EC3136A8552}"/>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906324D-65E1-23BD-D132-B877380C83E1}"/>
              </a:ext>
            </a:extLst>
          </p:cNvPr>
          <p:cNvSpPr txBox="1"/>
          <p:nvPr/>
        </p:nvSpPr>
        <p:spPr>
          <a:xfrm>
            <a:off x="7021946" y="2274837"/>
            <a:ext cx="4110182"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當使用者點選想看的類型餐點，會去讀取對應的</a:t>
            </a:r>
            <a:r>
              <a:rPr lang="en-US" altLang="zh-TW" dirty="0">
                <a:latin typeface="Times New Roman" panose="02020603050405020304" pitchFamily="18" charset="0"/>
                <a:ea typeface="標楷體" panose="03000509000000000000" pitchFamily="65" charset="-120"/>
              </a:rPr>
              <a:t>NDJSON</a:t>
            </a:r>
            <a:r>
              <a:rPr lang="zh-TW" altLang="en-US" dirty="0">
                <a:latin typeface="Times New Roman" panose="02020603050405020304" pitchFamily="18" charset="0"/>
                <a:ea typeface="標楷體" panose="03000509000000000000" pitchFamily="65" charset="-120"/>
              </a:rPr>
              <a:t>檔案，刷新</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，若檔案不存在，則顯示</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敬請期待</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，可以塑造預約者好奇或期待的心情。</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在此事件中，有加入邏輯判斷，當使用者點選任一餐點類型按鈕時，會將想加入餐點的數量設為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，也就是回到最初的概念，只不過餐單做改變而已。</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36C3F3F5-6524-ABD2-2449-1CF58E07451C}"/>
              </a:ext>
            </a:extLst>
          </p:cNvPr>
          <p:cNvPicPr>
            <a:picLocks noChangeAspect="1"/>
          </p:cNvPicPr>
          <p:nvPr/>
        </p:nvPicPr>
        <p:blipFill>
          <a:blip r:embed="rId2"/>
          <a:stretch>
            <a:fillRect/>
          </a:stretch>
        </p:blipFill>
        <p:spPr>
          <a:xfrm>
            <a:off x="1353673" y="1071418"/>
            <a:ext cx="5480027" cy="4715163"/>
          </a:xfrm>
          <a:prstGeom prst="rect">
            <a:avLst/>
          </a:prstGeom>
        </p:spPr>
      </p:pic>
    </p:spTree>
    <p:extLst>
      <p:ext uri="{BB962C8B-B14F-4D97-AF65-F5344CB8AC3E}">
        <p14:creationId xmlns:p14="http://schemas.microsoft.com/office/powerpoint/2010/main" val="3303396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C72-DC66-9044-695A-11093F16CDBC}"/>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1B998FA-A72A-D184-E027-08EC4C986007}"/>
              </a:ext>
            </a:extLst>
          </p:cNvPr>
          <p:cNvSpPr txBox="1"/>
          <p:nvPr/>
        </p:nvSpPr>
        <p:spPr>
          <a:xfrm>
            <a:off x="6650181" y="2690336"/>
            <a:ext cx="4313382"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因沒有內建的圓形按鈕，所以如同上述</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介面一樣，運用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來塑造驗證碼一樣，利用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作為容器，運用筆刷繪製圓形、筆繪製線條，來達到圓形按鈕的形成，之後再根據需求來結合事件觸發。</a:t>
            </a:r>
            <a:endParaRPr lang="en-US" altLang="zh-TW" dirty="0">
              <a:latin typeface="Times New Roman" panose="02020603050405020304" pitchFamily="18" charset="0"/>
              <a:ea typeface="標楷體" panose="03000509000000000000" pitchFamily="65" charset="-120"/>
            </a:endParaRPr>
          </a:p>
        </p:txBody>
      </p:sp>
      <p:pic>
        <p:nvPicPr>
          <p:cNvPr id="5" name="圖片 4">
            <a:extLst>
              <a:ext uri="{FF2B5EF4-FFF2-40B4-BE49-F238E27FC236}">
                <a16:creationId xmlns:a16="http://schemas.microsoft.com/office/drawing/2014/main" id="{7AE5FA64-6B65-5A02-4625-4815A6E446B9}"/>
              </a:ext>
            </a:extLst>
          </p:cNvPr>
          <p:cNvPicPr>
            <a:picLocks noChangeAspect="1"/>
          </p:cNvPicPr>
          <p:nvPr/>
        </p:nvPicPr>
        <p:blipFill>
          <a:blip r:embed="rId2"/>
          <a:stretch>
            <a:fillRect/>
          </a:stretch>
        </p:blipFill>
        <p:spPr>
          <a:xfrm>
            <a:off x="1853188" y="1642813"/>
            <a:ext cx="4163006" cy="3572374"/>
          </a:xfrm>
          <a:prstGeom prst="rect">
            <a:avLst/>
          </a:prstGeom>
        </p:spPr>
      </p:pic>
    </p:spTree>
    <p:extLst>
      <p:ext uri="{BB962C8B-B14F-4D97-AF65-F5344CB8AC3E}">
        <p14:creationId xmlns:p14="http://schemas.microsoft.com/office/powerpoint/2010/main" val="237670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D14F-7508-B19F-2399-44B917F84655}"/>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41542CC-E3A1-08C8-533D-932CC9A136AA}"/>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加減按鈕的繪製主題，繪製原則都一樣，不過只是加法的筆畫多了一撇。</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加減按鈕都有自身的筆刷，不共享，只有筆共享，至於筆刷顏色的變化取決於使用者如何跟按鈕互動，來去觸發對應事件，有不同的變化，詳情於下頁。</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FC9133CA-295A-19B3-6FD4-198628876F10}"/>
              </a:ext>
            </a:extLst>
          </p:cNvPr>
          <p:cNvPicPr>
            <a:picLocks noChangeAspect="1"/>
          </p:cNvPicPr>
          <p:nvPr/>
        </p:nvPicPr>
        <p:blipFill>
          <a:blip r:embed="rId2"/>
          <a:stretch>
            <a:fillRect/>
          </a:stretch>
        </p:blipFill>
        <p:spPr>
          <a:xfrm>
            <a:off x="1150973" y="1678919"/>
            <a:ext cx="5696745" cy="3810532"/>
          </a:xfrm>
          <a:prstGeom prst="rect">
            <a:avLst/>
          </a:prstGeom>
        </p:spPr>
      </p:pic>
    </p:spTree>
    <p:extLst>
      <p:ext uri="{BB962C8B-B14F-4D97-AF65-F5344CB8AC3E}">
        <p14:creationId xmlns:p14="http://schemas.microsoft.com/office/powerpoint/2010/main" val="4146952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5CAD-0047-E828-C6B2-29CBF9D6DDF0}"/>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A285995-2422-7461-9EB0-5BFDE840339D}"/>
              </a:ext>
            </a:extLst>
          </p:cNvPr>
          <p:cNvSpPr txBox="1"/>
          <p:nvPr/>
        </p:nvSpPr>
        <p:spPr>
          <a:xfrm>
            <a:off x="7167418" y="2551837"/>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當使用者滑鼠進入按鈕時</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也就是</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上方</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，或按下且放開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相當於回到進入的狀態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，對應按鈕顏色邊深。</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當使用者滑鼠離開按鈕時，按鈕回到初始的顏色狀態。</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54B8B14D-D7EC-CB26-1F79-BB7AC7460168}"/>
              </a:ext>
            </a:extLst>
          </p:cNvPr>
          <p:cNvPicPr>
            <a:picLocks noChangeAspect="1"/>
          </p:cNvPicPr>
          <p:nvPr/>
        </p:nvPicPr>
        <p:blipFill>
          <a:blip r:embed="rId2"/>
          <a:stretch>
            <a:fillRect/>
          </a:stretch>
        </p:blipFill>
        <p:spPr>
          <a:xfrm>
            <a:off x="524044" y="791702"/>
            <a:ext cx="6430938" cy="2637298"/>
          </a:xfrm>
          <a:prstGeom prst="rect">
            <a:avLst/>
          </a:prstGeom>
        </p:spPr>
      </p:pic>
      <p:pic>
        <p:nvPicPr>
          <p:cNvPr id="5" name="圖片 4">
            <a:extLst>
              <a:ext uri="{FF2B5EF4-FFF2-40B4-BE49-F238E27FC236}">
                <a16:creationId xmlns:a16="http://schemas.microsoft.com/office/drawing/2014/main" id="{0B6EABB0-0B23-6B9B-03DD-5E511AF1E54E}"/>
              </a:ext>
            </a:extLst>
          </p:cNvPr>
          <p:cNvPicPr>
            <a:picLocks noChangeAspect="1"/>
          </p:cNvPicPr>
          <p:nvPr/>
        </p:nvPicPr>
        <p:blipFill>
          <a:blip r:embed="rId3"/>
          <a:stretch>
            <a:fillRect/>
          </a:stretch>
        </p:blipFill>
        <p:spPr>
          <a:xfrm>
            <a:off x="524044" y="3814511"/>
            <a:ext cx="6165472" cy="2360351"/>
          </a:xfrm>
          <a:prstGeom prst="rect">
            <a:avLst/>
          </a:prstGeom>
        </p:spPr>
      </p:pic>
    </p:spTree>
    <p:extLst>
      <p:ext uri="{BB962C8B-B14F-4D97-AF65-F5344CB8AC3E}">
        <p14:creationId xmlns:p14="http://schemas.microsoft.com/office/powerpoint/2010/main" val="2605012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97C6E-175F-37D1-8D56-F6AC9519FCD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F536D312-71CB-87B8-E2FD-D56688A55B00}"/>
              </a:ext>
            </a:extLst>
          </p:cNvPr>
          <p:cNvSpPr txBox="1"/>
          <p:nvPr/>
        </p:nvSpPr>
        <p:spPr>
          <a:xfrm>
            <a:off x="7832437" y="2274837"/>
            <a:ext cx="3962399"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當按鈕被按下時，根據按下的按鈕，來改變想加入餐點的數量。</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在這邊有兩個邏輯上的判斷，第一是若使用者沒有選擇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點選</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想加入的商品，會提醒使用者要選擇想加入的商品</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第二是若此時的數量為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，減少按鈕是不會出現的，只有當數量大於等於</a:t>
            </a:r>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才會出現，因數量</a:t>
            </a:r>
            <a:r>
              <a:rPr lang="en-US" altLang="zh-TW" dirty="0">
                <a:latin typeface="Times New Roman" panose="02020603050405020304" pitchFamily="18" charset="0"/>
                <a:ea typeface="標楷體" panose="03000509000000000000" pitchFamily="65" charset="-120"/>
              </a:rPr>
              <a:t>0</a:t>
            </a:r>
            <a:r>
              <a:rPr lang="zh-TW" altLang="en-US" dirty="0">
                <a:latin typeface="Times New Roman" panose="02020603050405020304" pitchFamily="18" charset="0"/>
                <a:ea typeface="標楷體" panose="03000509000000000000" pitchFamily="65" charset="-120"/>
              </a:rPr>
              <a:t>是不合理的。</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7D80283A-AB27-7349-73A4-4A437E13F64D}"/>
              </a:ext>
            </a:extLst>
          </p:cNvPr>
          <p:cNvPicPr>
            <a:picLocks noChangeAspect="1"/>
          </p:cNvPicPr>
          <p:nvPr/>
        </p:nvPicPr>
        <p:blipFill>
          <a:blip r:embed="rId2"/>
          <a:stretch>
            <a:fillRect/>
          </a:stretch>
        </p:blipFill>
        <p:spPr>
          <a:xfrm>
            <a:off x="397164" y="1737484"/>
            <a:ext cx="7241697" cy="3383031"/>
          </a:xfrm>
          <a:prstGeom prst="rect">
            <a:avLst/>
          </a:prstGeom>
        </p:spPr>
      </p:pic>
    </p:spTree>
    <p:extLst>
      <p:ext uri="{BB962C8B-B14F-4D97-AF65-F5344CB8AC3E}">
        <p14:creationId xmlns:p14="http://schemas.microsoft.com/office/powerpoint/2010/main" val="4110997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EF3D-93A8-4208-B422-D937AC5C17A3}"/>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8AAB71C-36C4-E706-2042-5C4A46FD1CC9}"/>
              </a:ext>
            </a:extLst>
          </p:cNvPr>
          <p:cNvSpPr txBox="1"/>
          <p:nvPr/>
        </p:nvSpPr>
        <p:spPr>
          <a:xfrm>
            <a:off x="2207489" y="1138964"/>
            <a:ext cx="7989454"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或是</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的物件被點選時，會確保只有被點選的項目反藍，而原本的失去焦點，也就是不會看到兩邊都有反藍，是一個邏輯上的修正</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可有可無</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22B46361-EAE8-DABB-AD4F-C374F857B193}"/>
              </a:ext>
            </a:extLst>
          </p:cNvPr>
          <p:cNvPicPr>
            <a:picLocks noChangeAspect="1"/>
          </p:cNvPicPr>
          <p:nvPr/>
        </p:nvPicPr>
        <p:blipFill>
          <a:blip r:embed="rId2"/>
          <a:stretch>
            <a:fillRect/>
          </a:stretch>
        </p:blipFill>
        <p:spPr>
          <a:xfrm>
            <a:off x="1186603" y="2686424"/>
            <a:ext cx="10031225" cy="2581635"/>
          </a:xfrm>
          <a:prstGeom prst="rect">
            <a:avLst/>
          </a:prstGeom>
        </p:spPr>
      </p:pic>
    </p:spTree>
    <p:extLst>
      <p:ext uri="{BB962C8B-B14F-4D97-AF65-F5344CB8AC3E}">
        <p14:creationId xmlns:p14="http://schemas.microsoft.com/office/powerpoint/2010/main" val="1178532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429C-0C29-0245-72DA-AD6D89B9B974}"/>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A2EBE3-AF31-730B-6CD9-00B28753A866}"/>
              </a:ext>
            </a:extLst>
          </p:cNvPr>
          <p:cNvSpPr txBox="1"/>
          <p:nvPr/>
        </p:nvSpPr>
        <p:spPr>
          <a:xfrm>
            <a:off x="7961743" y="1203619"/>
            <a:ext cx="409918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當加入按鈕被按下會先檢查</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物件有沒有商品被點選，不然會提醒使用者選擇餐點，之後再根據有沒有重複名稱的餐點被點選的檢查，若以上情況都沒有，才依據點選的餐點資訊和數量，加入到</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物件，且更新總價格。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507D566-D568-DBDA-4D20-914EC4B890CC}"/>
              </a:ext>
            </a:extLst>
          </p:cNvPr>
          <p:cNvPicPr>
            <a:picLocks noChangeAspect="1"/>
          </p:cNvPicPr>
          <p:nvPr/>
        </p:nvPicPr>
        <p:blipFill>
          <a:blip r:embed="rId2"/>
          <a:stretch>
            <a:fillRect/>
          </a:stretch>
        </p:blipFill>
        <p:spPr>
          <a:xfrm>
            <a:off x="251144" y="801905"/>
            <a:ext cx="7710599" cy="5254190"/>
          </a:xfrm>
          <a:prstGeom prst="rect">
            <a:avLst/>
          </a:prstGeom>
        </p:spPr>
      </p:pic>
      <p:sp>
        <p:nvSpPr>
          <p:cNvPr id="5" name="文字方塊 4">
            <a:extLst>
              <a:ext uri="{FF2B5EF4-FFF2-40B4-BE49-F238E27FC236}">
                <a16:creationId xmlns:a16="http://schemas.microsoft.com/office/drawing/2014/main" id="{97F7247E-9AC3-298B-BED3-DEBFDFDE2BDA}"/>
              </a:ext>
            </a:extLst>
          </p:cNvPr>
          <p:cNvSpPr txBox="1"/>
          <p:nvPr/>
        </p:nvSpPr>
        <p:spPr>
          <a:xfrm>
            <a:off x="7961743" y="4454052"/>
            <a:ext cx="4099183"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當刪除按鈕被按下會先檢查</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物件有沒有商品被點選，不然會提醒使用者選擇餐點，否則將點選的餐點項目給移除且更新總價格。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2078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61915C3-3236-FD7D-C9E7-BE5394DCE334}"/>
              </a:ext>
            </a:extLst>
          </p:cNvPr>
          <p:cNvSpPr>
            <a:spLocks noGrp="1"/>
          </p:cNvSpPr>
          <p:nvPr>
            <p:ph idx="1"/>
          </p:nvPr>
        </p:nvSpPr>
        <p:spPr>
          <a:xfrm>
            <a:off x="1444336" y="869908"/>
            <a:ext cx="9303327" cy="511818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問題陳述</a:t>
            </a:r>
            <a:endParaRPr kumimoji="1" lang="en-US" altLang="zh-TW" sz="2400" dirty="0">
              <a:latin typeface="標楷體" panose="03000509000000000000" pitchFamily="65" charset="-120"/>
            </a:endParaRPr>
          </a:p>
          <a:p>
            <a:pPr marL="0" indent="0" algn="just">
              <a:lnSpc>
                <a:spcPct val="150000"/>
              </a:lnSpc>
              <a:buNone/>
            </a:pPr>
            <a:r>
              <a:rPr kumimoji="1" lang="zh-TW" altLang="en-US" sz="1800" dirty="0">
                <a:latin typeface="標楷體" panose="03000509000000000000" pitchFamily="65" charset="-120"/>
              </a:rPr>
              <a:t>目前</a:t>
            </a:r>
            <a:r>
              <a:rPr kumimoji="1" lang="en" altLang="zh-TW" sz="1800" dirty="0">
                <a:latin typeface="標楷體" panose="03000509000000000000" pitchFamily="65" charset="-120"/>
                <a:cs typeface="Times New Roman" panose="02020603050405020304" pitchFamily="18" charset="0"/>
              </a:rPr>
              <a:t>K</a:t>
            </a:r>
            <a:r>
              <a:rPr kumimoji="1" lang="zh-TW" altLang="en-US" sz="1800" dirty="0">
                <a:latin typeface="標楷體" panose="03000509000000000000" pitchFamily="65" charset="-120"/>
              </a:rPr>
              <a:t>書中心的座位都是先到先選，使用者需親自前往現場搶占座位。然而，當使用者臨時起意前往，往往面臨座位已滿的情況，不僅導致學習與辦公計畫受阻，也增加了尋找其他場所的時間成本與不便。此外，現有多數場所缺乏即時座位資訊查詢與預約機制，使用者無法事先掌握場地座位狀況。因此，需一套有效的座位預約與查詢系統，以解決現行管理方式之不足。</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預設貢獻</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能讓想臨時前往的人先在系統上查看是否還有位置，讓有計劃的人也能預約位置，除了可以即時觀看作爲使用情況，另外還有附加餐飲服務，在預約時也能提前選擇餐點，當天也可省去點餐時間，在座位上除了辦公或學習還能有餐點</a:t>
            </a:r>
            <a:r>
              <a:rPr lang="zh-TW" altLang="en-US" sz="1800" dirty="0">
                <a:latin typeface="標楷體" panose="03000509000000000000" pitchFamily="65" charset="-120"/>
              </a:rPr>
              <a:t>服務</a:t>
            </a:r>
            <a:r>
              <a:rPr lang="zh-TW" altLang="zh-TW" sz="1800" dirty="0">
                <a:latin typeface="標楷體" panose="03000509000000000000" pitchFamily="65" charset="-120"/>
              </a:rPr>
              <a:t>。</a:t>
            </a:r>
          </a:p>
        </p:txBody>
      </p:sp>
    </p:spTree>
    <p:extLst>
      <p:ext uri="{BB962C8B-B14F-4D97-AF65-F5344CB8AC3E}">
        <p14:creationId xmlns:p14="http://schemas.microsoft.com/office/powerpoint/2010/main" val="174815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8F58-39DB-BE3F-BBCB-CEAD0827AF3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B47EFC0-63BB-79A2-A558-A8CA2DAA8822}"/>
              </a:ext>
            </a:extLst>
          </p:cNvPr>
          <p:cNvPicPr>
            <a:picLocks noChangeAspect="1"/>
          </p:cNvPicPr>
          <p:nvPr/>
        </p:nvPicPr>
        <p:blipFill>
          <a:blip r:embed="rId2"/>
          <a:stretch>
            <a:fillRect/>
          </a:stretch>
        </p:blipFill>
        <p:spPr>
          <a:xfrm>
            <a:off x="1994584" y="2428859"/>
            <a:ext cx="8202827" cy="3787216"/>
          </a:xfrm>
          <a:prstGeom prst="rect">
            <a:avLst/>
          </a:prstGeom>
        </p:spPr>
      </p:pic>
      <p:sp>
        <p:nvSpPr>
          <p:cNvPr id="9" name="文字方塊 8">
            <a:extLst>
              <a:ext uri="{FF2B5EF4-FFF2-40B4-BE49-F238E27FC236}">
                <a16:creationId xmlns:a16="http://schemas.microsoft.com/office/drawing/2014/main" id="{3AE2B937-688B-FF92-F0C3-E57E3FCB6635}"/>
              </a:ext>
            </a:extLst>
          </p:cNvPr>
          <p:cNvSpPr txBox="1"/>
          <p:nvPr/>
        </p:nvSpPr>
        <p:spPr>
          <a:xfrm>
            <a:off x="2466107" y="489806"/>
            <a:ext cx="7259783" cy="1477328"/>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當送出按鈕按下，會將使用者所選的餐點資訊及留言，</a:t>
            </a:r>
            <a:r>
              <a:rPr lang="zh-TW" altLang="en-US" dirty="0">
                <a:ea typeface="標楷體" panose="03000509000000000000" pitchFamily="65" charset="-120"/>
              </a:rPr>
              <a:t>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br>
              <a:rPr lang="en-US" altLang="zh-TW" dirty="0">
                <a:ea typeface="標楷體" panose="03000509000000000000" pitchFamily="65" charset="-120"/>
              </a:rPr>
            </a:br>
            <a:r>
              <a:rPr lang="zh-TW" altLang="en-US" dirty="0">
                <a:ea typeface="標楷體" panose="03000509000000000000" pitchFamily="65" charset="-120"/>
              </a:rPr>
              <a:t>並建立</a:t>
            </a:r>
            <a:r>
              <a:rPr lang="en-US" altLang="zh-TW" dirty="0">
                <a:ea typeface="標楷體" panose="03000509000000000000" pitchFamily="65" charset="-120"/>
              </a:rPr>
              <a:t>SMTP</a:t>
            </a:r>
            <a:r>
              <a:rPr lang="zh-TW" altLang="en-US" dirty="0">
                <a:ea typeface="標楷體" panose="03000509000000000000" pitchFamily="65" charset="-120"/>
              </a:rPr>
              <a:t>物件，呼叫建立</a:t>
            </a:r>
            <a:r>
              <a:rPr lang="en-US" altLang="zh-TW" dirty="0">
                <a:ea typeface="標楷體" panose="03000509000000000000" pitchFamily="65" charset="-120"/>
              </a:rPr>
              <a:t>HTML</a:t>
            </a:r>
            <a:r>
              <a:rPr lang="zh-TW" altLang="en-US" dirty="0">
                <a:ea typeface="標楷體" panose="03000509000000000000" pitchFamily="65" charset="-120"/>
              </a:rPr>
              <a:t>明細、提醒信的方法</a:t>
            </a:r>
            <a:r>
              <a:rPr lang="en-US" altLang="zh-TW" dirty="0">
                <a:ea typeface="標楷體" panose="03000509000000000000" pitchFamily="65" charset="-120"/>
              </a:rPr>
              <a:t>(</a:t>
            </a:r>
            <a:r>
              <a:rPr lang="zh-TW" altLang="en-US" dirty="0">
                <a:ea typeface="標楷體" panose="03000509000000000000" pitchFamily="65" charset="-120"/>
              </a:rPr>
              <a:t>後續會說明</a:t>
            </a:r>
            <a:r>
              <a:rPr lang="en-US" altLang="zh-TW" dirty="0">
                <a:ea typeface="標楷體" panose="03000509000000000000" pitchFamily="65" charset="-120"/>
              </a:rPr>
              <a:t>)</a:t>
            </a:r>
            <a:r>
              <a:rPr lang="zh-TW" altLang="en-US" dirty="0">
                <a:ea typeface="標楷體" panose="03000509000000000000" pitchFamily="65" charset="-120"/>
              </a:rPr>
              <a:t>，且寄送預約明細的</a:t>
            </a:r>
            <a:r>
              <a:rPr lang="en-US" altLang="zh-TW" dirty="0">
                <a:ea typeface="標楷體" panose="03000509000000000000" pitchFamily="65" charset="-120"/>
              </a:rPr>
              <a:t>Gmail</a:t>
            </a:r>
            <a:r>
              <a:rPr lang="zh-TW" altLang="en-US" dirty="0">
                <a:ea typeface="標楷體" panose="03000509000000000000" pitchFamily="65" charset="-120"/>
              </a:rPr>
              <a:t>信件給預約者，且將預約者資訊寫入到</a:t>
            </a:r>
            <a:r>
              <a:rPr lang="en-US" altLang="zh-TW" dirty="0">
                <a:ea typeface="標楷體" panose="03000509000000000000" pitchFamily="65" charset="-120"/>
              </a:rPr>
              <a:t>NDJSON</a:t>
            </a:r>
            <a:r>
              <a:rPr lang="zh-TW" altLang="en-US" dirty="0">
                <a:ea typeface="標楷體" panose="03000509000000000000" pitchFamily="65" charset="-120"/>
              </a:rPr>
              <a:t>檔案，最後通知使用者預約完成關閉介面，完成預約的流程。</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54807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EF84E-5D62-3704-455E-3128CF899AE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81D9F67-3E58-FECA-BF2B-2565490F4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41B0267-C6CF-2084-0D7A-2232E7004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71FA3A4E-8C29-BE23-442C-ECBDF43CDEE6}"/>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kumimoji="1" lang="zh-TW" altLang="en-US" dirty="0">
                <a:latin typeface="標楷體" panose="03000509000000000000" pitchFamily="65" charset="-120"/>
              </a:rPr>
              <a:t> </a:t>
            </a:r>
            <a:r>
              <a:rPr lang="zh-TW" altLang="en-US" dirty="0">
                <a:solidFill>
                  <a:schemeClr val="tx2"/>
                </a:solidFill>
                <a:latin typeface="標楷體" panose="03000509000000000000" pitchFamily="65" charset="-120"/>
              </a:rPr>
              <a:t>專案一 </a:t>
            </a:r>
            <a:r>
              <a:rPr lang="en-US" altLang="zh-TW" dirty="0" err="1">
                <a:solidFill>
                  <a:schemeClr val="tx2"/>
                </a:solidFill>
                <a:latin typeface="標楷體" panose="03000509000000000000" pitchFamily="65" charset="-120"/>
              </a:rPr>
              <a:t>Program.cs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C0B32F5-E49D-8764-460C-5051AC3148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92DF902F-3B36-258B-8380-AB4F8FC57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DEE0F34-C7CC-333E-0A05-3704A9016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FE7894E-0E24-46C9-2485-161EBA4C2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D1786B4-955D-6D84-1435-0B42D1785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EEA9D24B-964F-73E9-BB9E-1874F2E295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6F74FD3-43CA-F731-B329-E5AAA3510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3093BD6B-2FC7-CA6E-6FA6-D5E74853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7CA9C6A-7218-08B9-F8FD-4CC4172CC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69CA305-F63B-051A-E162-B19F8CCB1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998524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18F-02A3-FC42-20A6-CC080C85302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5FF9671-B7F7-DDC9-7729-22EA34543DA1}"/>
              </a:ext>
            </a:extLst>
          </p:cNvPr>
          <p:cNvSpPr txBox="1"/>
          <p:nvPr/>
        </p:nvSpPr>
        <p:spPr>
          <a:xfrm>
            <a:off x="7981154" y="2136338"/>
            <a:ext cx="3518118" cy="2585323"/>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定義所需的成員，用來儲存每一個介面提供的預約者資訊，注意，非必要儲存的成員不會納入到</a:t>
            </a:r>
            <a:r>
              <a:rPr lang="en-US" altLang="zh-TW" dirty="0">
                <a:latin typeface="Times New Roman" panose="02020603050405020304" pitchFamily="18" charset="0"/>
                <a:ea typeface="標楷體" panose="03000509000000000000" pitchFamily="65" charset="-120"/>
              </a:rPr>
              <a:t>Customer</a:t>
            </a:r>
            <a:r>
              <a:rPr lang="zh-TW" altLang="en-US" dirty="0">
                <a:latin typeface="Times New Roman" panose="02020603050405020304" pitchFamily="18" charset="0"/>
                <a:ea typeface="標楷體" panose="03000509000000000000" pitchFamily="65" charset="-120"/>
              </a:rPr>
              <a:t>類別的成員</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Main()</a:t>
            </a:r>
            <a:r>
              <a:rPr lang="zh-TW" altLang="en-US" dirty="0">
                <a:latin typeface="Times New Roman" panose="02020603050405020304" pitchFamily="18" charset="0"/>
                <a:ea typeface="標楷體" panose="03000509000000000000" pitchFamily="65" charset="-120"/>
              </a:rPr>
              <a:t>用來開啟所需介面，直接使用匿名方式建立物件，當一個介面結束後根據流程開啟下一個介面，若任一個介面直接按下叉叉按鈕關閉，則會使主程式結束</a:t>
            </a:r>
            <a:r>
              <a:rPr lang="en-US" altLang="zh-TW" dirty="0">
                <a:latin typeface="Times New Roman" panose="02020603050405020304" pitchFamily="18" charset="0"/>
                <a:ea typeface="標楷體" panose="03000509000000000000" pitchFamily="65" charset="-120"/>
              </a:rPr>
              <a:t>!</a:t>
            </a:r>
          </a:p>
        </p:txBody>
      </p:sp>
      <p:pic>
        <p:nvPicPr>
          <p:cNvPr id="4" name="圖片 3">
            <a:extLst>
              <a:ext uri="{FF2B5EF4-FFF2-40B4-BE49-F238E27FC236}">
                <a16:creationId xmlns:a16="http://schemas.microsoft.com/office/drawing/2014/main" id="{5110C409-1F52-CEB7-31C0-2E632B398057}"/>
              </a:ext>
            </a:extLst>
          </p:cNvPr>
          <p:cNvPicPr>
            <a:picLocks noChangeAspect="1"/>
          </p:cNvPicPr>
          <p:nvPr/>
        </p:nvPicPr>
        <p:blipFill>
          <a:blip r:embed="rId2"/>
          <a:stretch>
            <a:fillRect/>
          </a:stretch>
        </p:blipFill>
        <p:spPr>
          <a:xfrm>
            <a:off x="373932" y="947391"/>
            <a:ext cx="7230484" cy="4963218"/>
          </a:xfrm>
          <a:prstGeom prst="rect">
            <a:avLst/>
          </a:prstGeom>
        </p:spPr>
      </p:pic>
    </p:spTree>
    <p:extLst>
      <p:ext uri="{BB962C8B-B14F-4D97-AF65-F5344CB8AC3E}">
        <p14:creationId xmlns:p14="http://schemas.microsoft.com/office/powerpoint/2010/main" val="216341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616471-DEC0-B9EC-7456-D4F37E8FB0B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FDB6BF5-33D9-8879-5014-D81E3C63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ECC554D8-ACD7-DA1A-C7E6-812224DC8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FAC58F56-D7CC-FFE1-42D0-040F569890D9}"/>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Form6</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Reserved.cs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C9A979-6381-5B6C-053D-C58D52DA0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126BC0BD-A418-6432-C8BF-270A7A92A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8370ABE-890B-A8A3-94E8-FC5002F12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7E4528B-B8CF-7330-AA72-2D144569E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85222023-4E6B-83F8-5713-175338DEB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616CC34A-D1AB-8361-D7D5-AC94BF775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DCC1978-92E5-0A3C-BF93-1ACB8C374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104FA239-D591-554B-0897-5D97F8BA1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8CDDE870-B738-AEAF-BD14-5D8999C2C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15EE96D-B90E-C62E-D135-160C03772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165946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6FBA-3A23-27A9-6D25-4941FB789F0B}"/>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FAEA93-064C-10B0-02C5-BD8783ED41FE}"/>
              </a:ext>
            </a:extLst>
          </p:cNvPr>
          <p:cNvSpPr txBox="1"/>
          <p:nvPr/>
        </p:nvSpPr>
        <p:spPr>
          <a:xfrm>
            <a:off x="778735" y="963184"/>
            <a:ext cx="10737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根據選定樓層、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、日期，顯示符合上述條件的所有預約者資訊，顯示預約者姓名、電話、所選時段。</a:t>
            </a:r>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 </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會預設選定第一位預約者</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若有一位以上預約者</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5" name="圖片 4">
            <a:extLst>
              <a:ext uri="{FF2B5EF4-FFF2-40B4-BE49-F238E27FC236}">
                <a16:creationId xmlns:a16="http://schemas.microsoft.com/office/drawing/2014/main" id="{692918D6-106F-CA7C-86DC-15ECE56ED7FA}"/>
              </a:ext>
            </a:extLst>
          </p:cNvPr>
          <p:cNvPicPr>
            <a:picLocks noChangeAspect="1"/>
          </p:cNvPicPr>
          <p:nvPr/>
        </p:nvPicPr>
        <p:blipFill>
          <a:blip r:embed="rId2"/>
          <a:stretch>
            <a:fillRect/>
          </a:stretch>
        </p:blipFill>
        <p:spPr>
          <a:xfrm>
            <a:off x="941522" y="2441034"/>
            <a:ext cx="10412278" cy="3620005"/>
          </a:xfrm>
          <a:prstGeom prst="rect">
            <a:avLst/>
          </a:prstGeom>
        </p:spPr>
      </p:pic>
    </p:spTree>
    <p:extLst>
      <p:ext uri="{BB962C8B-B14F-4D97-AF65-F5344CB8AC3E}">
        <p14:creationId xmlns:p14="http://schemas.microsoft.com/office/powerpoint/2010/main" val="643281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DFBB-4B79-CD68-0900-2BB157339347}"/>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E2CA0018-81E2-1622-6556-8604DE3F70B2}"/>
              </a:ext>
            </a:extLst>
          </p:cNvPr>
          <p:cNvSpPr txBox="1"/>
          <p:nvPr/>
        </p:nvSpPr>
        <p:spPr>
          <a:xfrm>
            <a:off x="7841672" y="2856639"/>
            <a:ext cx="3752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根據選擇的預約者，來顯示預定餐點明細、留言、總價格等。</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1807D04E-1136-7B98-24E9-A957476D67BC}"/>
              </a:ext>
            </a:extLst>
          </p:cNvPr>
          <p:cNvPicPr>
            <a:picLocks noChangeAspect="1"/>
          </p:cNvPicPr>
          <p:nvPr/>
        </p:nvPicPr>
        <p:blipFill>
          <a:blip r:embed="rId2"/>
          <a:stretch>
            <a:fillRect/>
          </a:stretch>
        </p:blipFill>
        <p:spPr>
          <a:xfrm>
            <a:off x="597476" y="1037224"/>
            <a:ext cx="6973273" cy="5134692"/>
          </a:xfrm>
          <a:prstGeom prst="rect">
            <a:avLst/>
          </a:prstGeom>
        </p:spPr>
      </p:pic>
    </p:spTree>
    <p:extLst>
      <p:ext uri="{BB962C8B-B14F-4D97-AF65-F5344CB8AC3E}">
        <p14:creationId xmlns:p14="http://schemas.microsoft.com/office/powerpoint/2010/main" val="3701228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31E477-8FD3-E9B4-EBB3-BCDD6D7CB07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E919B3F-DC8E-1B58-6112-2CFE42FD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FCFC75-FB3C-8E08-5DB9-592ADFA8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3CE3525-D8AB-8C53-2B59-8BB84774CF4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Google App Script</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27FE8FEE-D89B-8C7C-1D25-4CA186F92E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5ED55D65-1C33-06B7-5D6A-72C6B00A0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588193C-124F-DEA7-9C11-983CD841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BE2BC232-6F09-01B9-7B4E-58C3664A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A70A6785-A7CC-E2A1-B734-2B1DBCAB5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76836D6B-E3DC-EAC5-A969-BC58DB56E1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22BF62E-01B4-62B1-8E42-BB0B283AC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699D4F0F-CEEB-4A5B-B362-7C2776011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E032743-3EA8-2606-5409-2897F515A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E12C78C1-C64D-312D-3B8A-C83859DF2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723329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81A1-8223-2A27-C71B-693E7FFDD6F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BEE624C-129A-71C9-95DA-39996CC9307A}"/>
              </a:ext>
            </a:extLst>
          </p:cNvPr>
          <p:cNvPicPr>
            <a:picLocks noChangeAspect="1"/>
          </p:cNvPicPr>
          <p:nvPr/>
        </p:nvPicPr>
        <p:blipFill>
          <a:blip r:embed="rId2"/>
          <a:stretch>
            <a:fillRect/>
          </a:stretch>
        </p:blipFill>
        <p:spPr>
          <a:xfrm>
            <a:off x="683493" y="1453875"/>
            <a:ext cx="6520871" cy="4350806"/>
          </a:xfrm>
          <a:prstGeom prst="rect">
            <a:avLst/>
          </a:prstGeom>
        </p:spPr>
      </p:pic>
      <p:sp>
        <p:nvSpPr>
          <p:cNvPr id="7" name="文字方塊 6">
            <a:extLst>
              <a:ext uri="{FF2B5EF4-FFF2-40B4-BE49-F238E27FC236}">
                <a16:creationId xmlns:a16="http://schemas.microsoft.com/office/drawing/2014/main" id="{4D080CBA-0304-8735-0A73-6ECA0FE80D79}"/>
              </a:ext>
            </a:extLst>
          </p:cNvPr>
          <p:cNvSpPr txBox="1"/>
          <p:nvPr/>
        </p:nvSpPr>
        <p:spPr>
          <a:xfrm>
            <a:off x="7499927" y="1782619"/>
            <a:ext cx="3853873" cy="3693319"/>
          </a:xfrm>
          <a:prstGeom prst="rect">
            <a:avLst/>
          </a:prstGeom>
          <a:noFill/>
        </p:spPr>
        <p:txBody>
          <a:bodyPr wrap="square" rtlCol="0">
            <a:spAutoFit/>
          </a:bodyPr>
          <a:lstStyle/>
          <a:p>
            <a:pPr algn="just"/>
            <a:r>
              <a:rPr lang="zh-TW" altLang="en-US" dirty="0"/>
              <a:t>我們透過</a:t>
            </a:r>
            <a:r>
              <a:rPr lang="en-US" altLang="zh-TW" dirty="0"/>
              <a:t>Google</a:t>
            </a:r>
            <a:r>
              <a:rPr lang="zh-TW" altLang="en-US" dirty="0"/>
              <a:t>官方的</a:t>
            </a:r>
            <a:r>
              <a:rPr lang="en-US" altLang="zh-TW" dirty="0"/>
              <a:t>Google App Script </a:t>
            </a:r>
            <a:r>
              <a:rPr lang="zh-TW" altLang="en-US" dirty="0"/>
              <a:t>服務，來實現提醒信的功能。</a:t>
            </a:r>
            <a:endParaRPr lang="en-US" altLang="zh-TW" dirty="0"/>
          </a:p>
          <a:p>
            <a:pPr algn="just"/>
            <a:r>
              <a:rPr lang="zh-TW" altLang="en-US" dirty="0"/>
              <a:t>首先我們會從寄信備份抓取寄送的預約信，然後根據</a:t>
            </a:r>
            <a:r>
              <a:rPr lang="en-US" altLang="zh-TW" dirty="0"/>
              <a:t>Header</a:t>
            </a:r>
            <a:r>
              <a:rPr lang="zh-TW" altLang="en-US" dirty="0"/>
              <a:t>來檢查是否該預約信需要被提醒，若有則納入</a:t>
            </a:r>
            <a:r>
              <a:rPr lang="en-US" altLang="zh-TW" dirty="0"/>
              <a:t>Google Sheet</a:t>
            </a:r>
            <a:r>
              <a:rPr lang="zh-TW" altLang="en-US" dirty="0"/>
              <a:t>，在每日的中午去檢查是否有當日要寄送的提醒信</a:t>
            </a:r>
            <a:r>
              <a:rPr lang="en-US" altLang="zh-TW" dirty="0"/>
              <a:t>(</a:t>
            </a:r>
            <a:r>
              <a:rPr lang="zh-TW" altLang="en-US" dirty="0"/>
              <a:t>所有日期統一放在同一</a:t>
            </a:r>
            <a:r>
              <a:rPr lang="en-US" altLang="zh-TW" dirty="0"/>
              <a:t>Sheet</a:t>
            </a:r>
            <a:r>
              <a:rPr lang="zh-TW" altLang="en-US" dirty="0"/>
              <a:t>，因時間考量沒有特別做優化</a:t>
            </a:r>
            <a:r>
              <a:rPr lang="en-US" altLang="zh-TW" dirty="0"/>
              <a:t>)</a:t>
            </a:r>
            <a:r>
              <a:rPr lang="zh-TW" altLang="en-US" dirty="0"/>
              <a:t>。</a:t>
            </a:r>
            <a:endParaRPr lang="en-US" altLang="zh-TW" dirty="0"/>
          </a:p>
          <a:p>
            <a:pPr algn="just"/>
            <a:r>
              <a:rPr lang="zh-TW" altLang="en-US" dirty="0"/>
              <a:t>備註</a:t>
            </a:r>
            <a:r>
              <a:rPr lang="en-US" altLang="zh-TW" dirty="0"/>
              <a:t>:</a:t>
            </a:r>
            <a:r>
              <a:rPr lang="zh-TW" altLang="en-US" dirty="0"/>
              <a:t> 抓取寄送備份的觸發器是每五分鐘一次，而寄送提醒信的觸發器是在每日</a:t>
            </a:r>
            <a:r>
              <a:rPr lang="en-US" altLang="zh-TW" dirty="0"/>
              <a:t>11:00~12:00</a:t>
            </a:r>
            <a:r>
              <a:rPr lang="zh-TW" altLang="en-US" dirty="0"/>
              <a:t>，隨機時間寄送</a:t>
            </a:r>
            <a:r>
              <a:rPr lang="en-US" altLang="zh-TW" dirty="0"/>
              <a:t>(</a:t>
            </a:r>
            <a:r>
              <a:rPr lang="zh-TW" altLang="en-US" dirty="0"/>
              <a:t>無法指定</a:t>
            </a:r>
            <a:r>
              <a:rPr lang="en-US" altLang="zh-TW" dirty="0"/>
              <a:t>12:00)</a:t>
            </a:r>
            <a:r>
              <a:rPr lang="zh-TW" altLang="en-US" dirty="0"/>
              <a:t>。</a:t>
            </a:r>
            <a:endParaRPr lang="en-US" altLang="zh-TW" dirty="0"/>
          </a:p>
        </p:txBody>
      </p:sp>
    </p:spTree>
    <p:extLst>
      <p:ext uri="{BB962C8B-B14F-4D97-AF65-F5344CB8AC3E}">
        <p14:creationId xmlns:p14="http://schemas.microsoft.com/office/powerpoint/2010/main" val="102193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0113-0FD1-40D9-12F8-9242244A774C}"/>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EEC77C5-40FE-7D46-5343-88DBF1F6FCD8}"/>
              </a:ext>
            </a:extLst>
          </p:cNvPr>
          <p:cNvSpPr txBox="1"/>
          <p:nvPr/>
        </p:nvSpPr>
        <p:spPr>
          <a:xfrm>
            <a:off x="7262090" y="1997838"/>
            <a:ext cx="4027055" cy="2862322"/>
          </a:xfrm>
          <a:prstGeom prst="rect">
            <a:avLst/>
          </a:prstGeom>
          <a:noFill/>
        </p:spPr>
        <p:txBody>
          <a:bodyPr wrap="square" rtlCol="0">
            <a:spAutoFit/>
          </a:bodyPr>
          <a:lstStyle/>
          <a:p>
            <a:pPr algn="just"/>
            <a:r>
              <a:rPr lang="zh-TW" altLang="en-US" dirty="0"/>
              <a:t>抓取寄送備份的函式，每五分鐘去寄信備份查看所有寄送歷史，撈取每一封郵件，若該信有</a:t>
            </a:r>
            <a:r>
              <a:rPr lang="en-US" altLang="zh-TW" dirty="0"/>
              <a:t>Header</a:t>
            </a:r>
            <a:r>
              <a:rPr lang="zh-TW" altLang="en-US" dirty="0"/>
              <a:t>且有指定日期則納入提醒排成，若無則直接刪除該郵件，若本身無</a:t>
            </a:r>
            <a:r>
              <a:rPr lang="en-US" altLang="zh-TW" dirty="0"/>
              <a:t>Header</a:t>
            </a:r>
            <a:r>
              <a:rPr lang="zh-TW" altLang="en-US" dirty="0"/>
              <a:t>表示該信是提醒信自然沒有</a:t>
            </a:r>
            <a:r>
              <a:rPr lang="en-US" altLang="zh-TW" dirty="0"/>
              <a:t>Header</a:t>
            </a:r>
            <a:r>
              <a:rPr lang="zh-TW" altLang="en-US" dirty="0"/>
              <a:t>，也是直接刪除。在這裡也是有包含要提醒的</a:t>
            </a:r>
            <a:r>
              <a:rPr lang="en-US" altLang="zh-TW" dirty="0"/>
              <a:t>HTML</a:t>
            </a:r>
            <a:r>
              <a:rPr lang="zh-TW" altLang="en-US" dirty="0"/>
              <a:t>主題無分開到另一個函式。</a:t>
            </a:r>
            <a:endParaRPr lang="en-US" altLang="zh-TW" dirty="0"/>
          </a:p>
          <a:p>
            <a:pPr algn="just"/>
            <a:r>
              <a:rPr lang="zh-TW" altLang="en-US" dirty="0"/>
              <a:t>備註</a:t>
            </a:r>
            <a:r>
              <a:rPr lang="en-US" altLang="zh-TW" dirty="0"/>
              <a:t>:</a:t>
            </a:r>
            <a:r>
              <a:rPr lang="zh-TW" altLang="en-US" dirty="0"/>
              <a:t> 每一封信看到都會刪除，保證下一次不再花時間看同樣的信，沒意義</a:t>
            </a:r>
            <a:r>
              <a:rPr lang="en-US" altLang="zh-TW" dirty="0"/>
              <a:t>!</a:t>
            </a:r>
          </a:p>
        </p:txBody>
      </p:sp>
      <p:pic>
        <p:nvPicPr>
          <p:cNvPr id="3" name="圖片 2">
            <a:extLst>
              <a:ext uri="{FF2B5EF4-FFF2-40B4-BE49-F238E27FC236}">
                <a16:creationId xmlns:a16="http://schemas.microsoft.com/office/drawing/2014/main" id="{2A5F82B4-BD67-1FE5-558C-7A20C2358D88}"/>
              </a:ext>
            </a:extLst>
          </p:cNvPr>
          <p:cNvPicPr>
            <a:picLocks noChangeAspect="1"/>
          </p:cNvPicPr>
          <p:nvPr/>
        </p:nvPicPr>
        <p:blipFill>
          <a:blip r:embed="rId2"/>
          <a:stretch>
            <a:fillRect/>
          </a:stretch>
        </p:blipFill>
        <p:spPr>
          <a:xfrm>
            <a:off x="627306" y="845300"/>
            <a:ext cx="6459249" cy="5167399"/>
          </a:xfrm>
          <a:prstGeom prst="rect">
            <a:avLst/>
          </a:prstGeom>
        </p:spPr>
      </p:pic>
    </p:spTree>
    <p:extLst>
      <p:ext uri="{BB962C8B-B14F-4D97-AF65-F5344CB8AC3E}">
        <p14:creationId xmlns:p14="http://schemas.microsoft.com/office/powerpoint/2010/main" val="2482223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2574-AF9D-FFC5-0EB9-639B0686E64E}"/>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8BCC04D8-907B-A28B-C6A2-1652589B50A9}"/>
              </a:ext>
            </a:extLst>
          </p:cNvPr>
          <p:cNvSpPr txBox="1"/>
          <p:nvPr/>
        </p:nvSpPr>
        <p:spPr>
          <a:xfrm>
            <a:off x="7280562" y="2690336"/>
            <a:ext cx="4662055" cy="1477328"/>
          </a:xfrm>
          <a:prstGeom prst="rect">
            <a:avLst/>
          </a:prstGeom>
          <a:noFill/>
        </p:spPr>
        <p:txBody>
          <a:bodyPr wrap="square" rtlCol="0">
            <a:spAutoFit/>
          </a:bodyPr>
          <a:lstStyle/>
          <a:p>
            <a:r>
              <a:rPr lang="zh-TW" altLang="en-US" dirty="0"/>
              <a:t>檢查</a:t>
            </a:r>
            <a:r>
              <a:rPr lang="en-US" altLang="zh-TW" dirty="0"/>
              <a:t>Google Sheet</a:t>
            </a:r>
            <a:r>
              <a:rPr lang="zh-TW" altLang="en-US" dirty="0"/>
              <a:t>的函式，每日</a:t>
            </a:r>
            <a:r>
              <a:rPr lang="en-US" altLang="zh-TW" dirty="0"/>
              <a:t>11:00~12:00</a:t>
            </a:r>
            <a:r>
              <a:rPr lang="zh-TW" altLang="en-US" dirty="0"/>
              <a:t>，隨機一個時間點，去檢查</a:t>
            </a:r>
            <a:r>
              <a:rPr lang="en-US" altLang="zh-TW" dirty="0"/>
              <a:t>Google Sheet</a:t>
            </a:r>
            <a:r>
              <a:rPr lang="zh-TW" altLang="en-US" dirty="0"/>
              <a:t>，逐一確認每一列有沒有當日要寄送的提醒信，若有則寄送，並在最後統一刪除已經寄送的列數的資料。</a:t>
            </a:r>
            <a:endParaRPr lang="en-US" altLang="zh-TW" dirty="0"/>
          </a:p>
        </p:txBody>
      </p:sp>
      <p:pic>
        <p:nvPicPr>
          <p:cNvPr id="4" name="圖片 3">
            <a:extLst>
              <a:ext uri="{FF2B5EF4-FFF2-40B4-BE49-F238E27FC236}">
                <a16:creationId xmlns:a16="http://schemas.microsoft.com/office/drawing/2014/main" id="{C83D59C3-F01B-6D33-B7FF-E34F67511EC4}"/>
              </a:ext>
            </a:extLst>
          </p:cNvPr>
          <p:cNvPicPr>
            <a:picLocks noChangeAspect="1"/>
          </p:cNvPicPr>
          <p:nvPr/>
        </p:nvPicPr>
        <p:blipFill>
          <a:blip r:embed="rId2"/>
          <a:stretch>
            <a:fillRect/>
          </a:stretch>
        </p:blipFill>
        <p:spPr>
          <a:xfrm>
            <a:off x="646545" y="781051"/>
            <a:ext cx="6289355" cy="5295897"/>
          </a:xfrm>
          <a:prstGeom prst="rect">
            <a:avLst/>
          </a:prstGeom>
        </p:spPr>
      </p:pic>
    </p:spTree>
    <p:extLst>
      <p:ext uri="{BB962C8B-B14F-4D97-AF65-F5344CB8AC3E}">
        <p14:creationId xmlns:p14="http://schemas.microsoft.com/office/powerpoint/2010/main" val="65423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1" name="Group 10">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9748B72E-A4A3-1D55-EED9-7A976A3C2C50}"/>
              </a:ext>
            </a:extLst>
          </p:cNvPr>
          <p:cNvSpPr>
            <a:spLocks noGrp="1"/>
          </p:cNvSpPr>
          <p:nvPr>
            <p:ph type="title"/>
          </p:nvPr>
        </p:nvSpPr>
        <p:spPr>
          <a:xfrm>
            <a:off x="3043403" y="2413472"/>
            <a:ext cx="6105194" cy="2031055"/>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第二章 系統設計</a:t>
            </a:r>
          </a:p>
        </p:txBody>
      </p:sp>
      <p:grpSp>
        <p:nvGrpSpPr>
          <p:cNvPr id="17" name="Group 16">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18" name="Freeform: Shape 17">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1" name="Freeform: Shape 20">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713537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C00B8-D774-0F91-CD8F-4694494CA04F}"/>
              </a:ext>
            </a:extLst>
          </p:cNvPr>
          <p:cNvSpPr>
            <a:spLocks noGrp="1"/>
          </p:cNvSpPr>
          <p:nvPr>
            <p:ph type="title"/>
          </p:nvPr>
        </p:nvSpPr>
        <p:spPr>
          <a:xfrm>
            <a:off x="1854200" y="226566"/>
            <a:ext cx="8483600" cy="1085706"/>
          </a:xfrm>
        </p:spPr>
        <p:txBody>
          <a:bodyPr anchor="ctr">
            <a:normAutofit/>
          </a:bodyPr>
          <a:lstStyle/>
          <a:p>
            <a:pPr algn="ctr"/>
            <a:r>
              <a:rPr kumimoji="1" lang="zh-TW" altLang="en-US" sz="3200" dirty="0">
                <a:latin typeface="標楷體" panose="03000509000000000000" pitchFamily="65" charset="-120"/>
              </a:rPr>
              <a:t>介面使用與使用者操作流程</a:t>
            </a:r>
          </a:p>
        </p:txBody>
      </p:sp>
      <p:sp>
        <p:nvSpPr>
          <p:cNvPr id="4" name="文字版面配置區 3">
            <a:extLst>
              <a:ext uri="{FF2B5EF4-FFF2-40B4-BE49-F238E27FC236}">
                <a16:creationId xmlns:a16="http://schemas.microsoft.com/office/drawing/2014/main" id="{32DE8F0F-55F9-0C1C-7CB2-6210F2BB2462}"/>
              </a:ext>
            </a:extLst>
          </p:cNvPr>
          <p:cNvSpPr>
            <a:spLocks noGrp="1"/>
          </p:cNvSpPr>
          <p:nvPr>
            <p:ph type="body" sz="half" idx="2"/>
          </p:nvPr>
        </p:nvSpPr>
        <p:spPr>
          <a:xfrm>
            <a:off x="1577109" y="2153134"/>
            <a:ext cx="1935466" cy="2551732"/>
          </a:xfrm>
        </p:spPr>
        <p:txBody>
          <a:bodyPr>
            <a:normAutofit/>
          </a:bodyPr>
          <a:lstStyle/>
          <a:p>
            <a:r>
              <a:rPr lang="en-US" altLang="zh-TW" sz="2000" dirty="0" err="1">
                <a:latin typeface="標楷體" panose="03000509000000000000" pitchFamily="65" charset="-120"/>
              </a:rPr>
              <a:t>Login.cs</a:t>
            </a:r>
            <a:endParaRPr lang="en-US" altLang="zh-TW" sz="2000"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輸入姓名</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輸入電話</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輸入電子郵件</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選擇樓層</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輸入驗證碼</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進行下一步</a:t>
            </a:r>
            <a:endParaRPr lang="en-US" altLang="zh-TW" dirty="0">
              <a:latin typeface="標楷體" panose="03000509000000000000" pitchFamily="65" charset="-120"/>
            </a:endParaRPr>
          </a:p>
        </p:txBody>
      </p:sp>
      <p:pic>
        <p:nvPicPr>
          <p:cNvPr id="8" name="圖片 7">
            <a:extLst>
              <a:ext uri="{FF2B5EF4-FFF2-40B4-BE49-F238E27FC236}">
                <a16:creationId xmlns:a16="http://schemas.microsoft.com/office/drawing/2014/main" id="{475F0797-39BD-3F40-B754-207EF73B15E2}"/>
              </a:ext>
            </a:extLst>
          </p:cNvPr>
          <p:cNvPicPr>
            <a:picLocks noChangeAspect="1"/>
          </p:cNvPicPr>
          <p:nvPr/>
        </p:nvPicPr>
        <p:blipFill>
          <a:blip r:embed="rId2"/>
          <a:stretch>
            <a:fillRect/>
          </a:stretch>
        </p:blipFill>
        <p:spPr>
          <a:xfrm>
            <a:off x="4000988" y="1448954"/>
            <a:ext cx="7147751"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716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4C56CD0-7A80-7ACA-E0E6-FC54C9E8D065}"/>
              </a:ext>
            </a:extLst>
          </p:cNvPr>
          <p:cNvSpPr txBox="1"/>
          <p:nvPr/>
        </p:nvSpPr>
        <p:spPr>
          <a:xfrm>
            <a:off x="1677153" y="1941185"/>
            <a:ext cx="1313693" cy="523220"/>
          </a:xfrm>
          <a:prstGeom prst="rect">
            <a:avLst/>
          </a:prstGeom>
          <a:noFill/>
        </p:spPr>
        <p:txBody>
          <a:bodyPr wrap="square" rtlCol="0">
            <a:spAutoFit/>
          </a:bodyPr>
          <a:lstStyle/>
          <a:p>
            <a:r>
              <a:rPr lang="en" altLang="zh-TW" sz="2800" dirty="0">
                <a:latin typeface="Times New Roman" panose="02020603050405020304" pitchFamily="18" charset="0"/>
                <a:ea typeface="標楷體" panose="03000509000000000000" pitchFamily="65" charset="-120"/>
                <a:cs typeface="Times New Roman" panose="02020603050405020304" pitchFamily="18" charset="0"/>
              </a:rPr>
              <a:t>Map.cs </a:t>
            </a:r>
            <a:endParaRPr kumimoji="1" lang="zh-TW" altLang="en-US" sz="2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1CE1DFCB-80AB-F1B0-1E43-6E9DDFECEB31}"/>
              </a:ext>
            </a:extLst>
          </p:cNvPr>
          <p:cNvPicPr>
            <a:picLocks noChangeAspect="1"/>
          </p:cNvPicPr>
          <p:nvPr/>
        </p:nvPicPr>
        <p:blipFill>
          <a:blip r:embed="rId2"/>
          <a:stretch>
            <a:fillRect/>
          </a:stretch>
        </p:blipFill>
        <p:spPr>
          <a:xfrm>
            <a:off x="4458392" y="1433185"/>
            <a:ext cx="6807600" cy="4065650"/>
          </a:xfrm>
          <a:prstGeom prst="rect">
            <a:avLst/>
          </a:prstGeom>
          <a:ln>
            <a:noFill/>
          </a:ln>
          <a:effectLst>
            <a:outerShdw blurRad="292100" dist="139700" dir="2700000" algn="tl" rotWithShape="0">
              <a:srgbClr val="333333">
                <a:alpha val="65000"/>
              </a:srgbClr>
            </a:outerShdw>
          </a:effectLst>
        </p:spPr>
      </p:pic>
      <p:sp>
        <p:nvSpPr>
          <p:cNvPr id="3" name="文字版面配置區 9">
            <a:extLst>
              <a:ext uri="{FF2B5EF4-FFF2-40B4-BE49-F238E27FC236}">
                <a16:creationId xmlns:a16="http://schemas.microsoft.com/office/drawing/2014/main" id="{2100EB69-0474-94ED-17A8-4F6D479FE8CE}"/>
              </a:ext>
            </a:extLst>
          </p:cNvPr>
          <p:cNvSpPr>
            <a:spLocks noGrp="1"/>
          </p:cNvSpPr>
          <p:nvPr>
            <p:ph type="body" sz="half" idx="2"/>
          </p:nvPr>
        </p:nvSpPr>
        <p:spPr>
          <a:xfrm>
            <a:off x="367882" y="2676787"/>
            <a:ext cx="3932237" cy="2224809"/>
          </a:xfrm>
        </p:spPr>
        <p:txBody>
          <a:bodyPr anchor="ctr">
            <a:noAutofit/>
          </a:bodyPr>
          <a:lstStyle/>
          <a:p>
            <a:pPr algn="ctr"/>
            <a:r>
              <a:rPr lang="zh-TW" altLang="en-US" sz="2000" dirty="0">
                <a:latin typeface="標楷體" panose="03000509000000000000" pitchFamily="65" charset="-120"/>
              </a:rPr>
              <a:t>可提供預約者查看店家資訊</a:t>
            </a:r>
            <a:endParaRPr lang="en-US" altLang="zh-TW" sz="2000" dirty="0">
              <a:latin typeface="標楷體" panose="03000509000000000000" pitchFamily="65" charset="-120"/>
            </a:endParaRPr>
          </a:p>
        </p:txBody>
      </p:sp>
    </p:spTree>
    <p:extLst>
      <p:ext uri="{BB962C8B-B14F-4D97-AF65-F5344CB8AC3E}">
        <p14:creationId xmlns:p14="http://schemas.microsoft.com/office/powerpoint/2010/main" val="936448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4FDA1F4-CD60-98C8-DF6B-8736D1ADAB19}"/>
              </a:ext>
            </a:extLst>
          </p:cNvPr>
          <p:cNvSpPr>
            <a:spLocks noGrp="1"/>
          </p:cNvSpPr>
          <p:nvPr>
            <p:ph type="body" idx="1"/>
          </p:nvPr>
        </p:nvSpPr>
        <p:spPr>
          <a:xfrm>
            <a:off x="839786" y="2189163"/>
            <a:ext cx="5157787" cy="823912"/>
          </a:xfrm>
        </p:spPr>
        <p:txBody>
          <a:bodyPr anchor="ctr"/>
          <a:lstStyle/>
          <a:p>
            <a:pPr algn="ctr"/>
            <a:r>
              <a:rPr kumimoji="1" lang="en-US" altLang="zh-TW" b="0" dirty="0" err="1"/>
              <a:t>FirstF.cs</a:t>
            </a:r>
            <a:endParaRPr kumimoji="1" lang="zh-TW" altLang="en-US" b="0" dirty="0"/>
          </a:p>
        </p:txBody>
      </p:sp>
      <p:sp>
        <p:nvSpPr>
          <p:cNvPr id="5" name="文字版面配置區 4">
            <a:extLst>
              <a:ext uri="{FF2B5EF4-FFF2-40B4-BE49-F238E27FC236}">
                <a16:creationId xmlns:a16="http://schemas.microsoft.com/office/drawing/2014/main" id="{240C114A-E3F4-9099-659F-1AF2A650D083}"/>
              </a:ext>
            </a:extLst>
          </p:cNvPr>
          <p:cNvSpPr>
            <a:spLocks noGrp="1"/>
          </p:cNvSpPr>
          <p:nvPr>
            <p:ph type="body" sz="quarter" idx="3"/>
          </p:nvPr>
        </p:nvSpPr>
        <p:spPr>
          <a:xfrm>
            <a:off x="6169025" y="2189163"/>
            <a:ext cx="5183188" cy="823912"/>
          </a:xfrm>
        </p:spPr>
        <p:txBody>
          <a:bodyPr anchor="ctr"/>
          <a:lstStyle/>
          <a:p>
            <a:pPr algn="ctr"/>
            <a:r>
              <a:rPr kumimoji="1" lang="en-US" altLang="zh-TW" b="0" dirty="0" err="1"/>
              <a:t>SecondF.cs</a:t>
            </a:r>
            <a:endParaRPr kumimoji="1" lang="zh-TW" altLang="en-US" b="0" dirty="0"/>
          </a:p>
        </p:txBody>
      </p:sp>
      <p:sp>
        <p:nvSpPr>
          <p:cNvPr id="10" name="文字版面配置區 3">
            <a:extLst>
              <a:ext uri="{FF2B5EF4-FFF2-40B4-BE49-F238E27FC236}">
                <a16:creationId xmlns:a16="http://schemas.microsoft.com/office/drawing/2014/main" id="{0F755549-1CE6-7AE5-BB69-774F942D8951}"/>
              </a:ext>
            </a:extLst>
          </p:cNvPr>
          <p:cNvSpPr txBox="1">
            <a:spLocks/>
          </p:cNvSpPr>
          <p:nvPr/>
        </p:nvSpPr>
        <p:spPr>
          <a:xfrm>
            <a:off x="918043" y="587562"/>
            <a:ext cx="10355913" cy="16540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sz="2000" dirty="0">
                <a:latin typeface="標楷體" panose="03000509000000000000" pitchFamily="65" charset="-120"/>
                <a:ea typeface="標楷體" panose="03000509000000000000" pitchFamily="65" charset="-120"/>
              </a:rPr>
              <a:t>如果上一個畫面點選的樓層是一樓，即跳到下面左邊的畫面，如果上一個選的是二樓，即跳到下面右邊的畫面。</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接著就可利用畫面中的下拉式選單選擇座位、日期和選時間</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如果訂位的時候，過了上面的時間就不能選擇或是已被預訂走的時段</a:t>
            </a:r>
            <a:endParaRPr kumimoji="1" lang="en-US" altLang="zh-TW" sz="20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731E05-6359-3E6D-02DE-B446F8C98BA9}"/>
              </a:ext>
            </a:extLst>
          </p:cNvPr>
          <p:cNvPicPr>
            <a:picLocks noChangeAspect="1"/>
          </p:cNvPicPr>
          <p:nvPr/>
        </p:nvPicPr>
        <p:blipFill>
          <a:blip r:embed="rId2"/>
          <a:stretch>
            <a:fillRect/>
          </a:stretch>
        </p:blipFill>
        <p:spPr>
          <a:xfrm>
            <a:off x="862731" y="3140602"/>
            <a:ext cx="5111895" cy="3060000"/>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56458E53-A40A-ACCF-D2A8-CAEDBC80FCF3}"/>
              </a:ext>
            </a:extLst>
          </p:cNvPr>
          <p:cNvPicPr>
            <a:picLocks noChangeAspect="1"/>
          </p:cNvPicPr>
          <p:nvPr/>
        </p:nvPicPr>
        <p:blipFill>
          <a:blip r:embed="rId3"/>
          <a:stretch>
            <a:fillRect/>
          </a:stretch>
        </p:blipFill>
        <p:spPr>
          <a:xfrm>
            <a:off x="6494609" y="3143940"/>
            <a:ext cx="5120722" cy="30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06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9047BE-55A4-E64C-946B-92358EB7B20B}"/>
              </a:ext>
            </a:extLst>
          </p:cNvPr>
          <p:cNvSpPr>
            <a:spLocks noGrp="1"/>
          </p:cNvSpPr>
          <p:nvPr>
            <p:ph type="title"/>
          </p:nvPr>
        </p:nvSpPr>
        <p:spPr>
          <a:xfrm>
            <a:off x="839787" y="1776204"/>
            <a:ext cx="3932237" cy="723900"/>
          </a:xfrm>
        </p:spPr>
        <p:txBody>
          <a:bodyPr/>
          <a:lstStyle/>
          <a:p>
            <a:pPr algn="ctr"/>
            <a:r>
              <a:rPr lang="en-US" altLang="zh-TW" dirty="0" err="1">
                <a:latin typeface="Times New Roman" panose="02020603050405020304" pitchFamily="18" charset="0"/>
                <a:cs typeface="Times New Roman" panose="02020603050405020304" pitchFamily="18" charset="0"/>
              </a:rPr>
              <a:t>Menu.cs</a:t>
            </a:r>
            <a:endParaRPr lang="zh-TW" altLang="en-US" dirty="0">
              <a:latin typeface="Times New Roman" panose="02020603050405020304" pitchFamily="18" charset="0"/>
              <a:cs typeface="Times New Roman" panose="02020603050405020304" pitchFamily="18" charset="0"/>
            </a:endParaRPr>
          </a:p>
        </p:txBody>
      </p:sp>
      <p:sp>
        <p:nvSpPr>
          <p:cNvPr id="10" name="文字版面配置區 9">
            <a:extLst>
              <a:ext uri="{FF2B5EF4-FFF2-40B4-BE49-F238E27FC236}">
                <a16:creationId xmlns:a16="http://schemas.microsoft.com/office/drawing/2014/main" id="{BDC0DF7E-5BC5-A45C-9963-AFDF3D94B643}"/>
              </a:ext>
            </a:extLst>
          </p:cNvPr>
          <p:cNvSpPr>
            <a:spLocks noGrp="1"/>
          </p:cNvSpPr>
          <p:nvPr>
            <p:ph type="body" sz="half" idx="2"/>
          </p:nvPr>
        </p:nvSpPr>
        <p:spPr>
          <a:xfrm>
            <a:off x="966788" y="2832100"/>
            <a:ext cx="3932237" cy="1315027"/>
          </a:xfrm>
        </p:spPr>
        <p:txBody>
          <a:bodyPr>
            <a:noAutofit/>
          </a:bodyPr>
          <a:lstStyle/>
          <a:p>
            <a:r>
              <a:rPr lang="zh-TW" altLang="en-US" sz="2000" dirty="0">
                <a:latin typeface="標楷體" panose="03000509000000000000" pitchFamily="65" charset="-120"/>
              </a:rPr>
              <a:t>選完想要的空間，就可以按下一步選餐點</a:t>
            </a:r>
            <a:endParaRPr lang="en-US" altLang="zh-TW" sz="2000" dirty="0">
              <a:latin typeface="標楷體" panose="03000509000000000000" pitchFamily="65" charset="-120"/>
            </a:endParaRPr>
          </a:p>
          <a:p>
            <a:r>
              <a:rPr lang="zh-TW" altLang="en-US" sz="2000" dirty="0">
                <a:latin typeface="標楷體" panose="03000509000000000000" pitchFamily="65" charset="-120"/>
              </a:rPr>
              <a:t>這個部分是不一定要做的，若不需要餐點，就可以直接點送出</a:t>
            </a:r>
            <a:endParaRPr lang="en-US" altLang="zh-TW" sz="2000" dirty="0">
              <a:latin typeface="標楷體" panose="03000509000000000000" pitchFamily="65" charset="-120"/>
            </a:endParaRPr>
          </a:p>
        </p:txBody>
      </p:sp>
      <p:pic>
        <p:nvPicPr>
          <p:cNvPr id="4" name="圖片 3">
            <a:extLst>
              <a:ext uri="{FF2B5EF4-FFF2-40B4-BE49-F238E27FC236}">
                <a16:creationId xmlns:a16="http://schemas.microsoft.com/office/drawing/2014/main" id="{366E1AF9-0689-5491-24E9-22126A0DD750}"/>
              </a:ext>
            </a:extLst>
          </p:cNvPr>
          <p:cNvPicPr>
            <a:picLocks noChangeAspect="1"/>
          </p:cNvPicPr>
          <p:nvPr/>
        </p:nvPicPr>
        <p:blipFill>
          <a:blip r:embed="rId2"/>
          <a:stretch>
            <a:fillRect/>
          </a:stretch>
        </p:blipFill>
        <p:spPr>
          <a:xfrm>
            <a:off x="5352212" y="1687304"/>
            <a:ext cx="6000000"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882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BEE33F-EDA1-89E9-CC9A-F6E4CC6F2330}"/>
              </a:ext>
            </a:extLst>
          </p:cNvPr>
          <p:cNvSpPr>
            <a:spLocks noGrp="1"/>
          </p:cNvSpPr>
          <p:nvPr>
            <p:ph type="title"/>
          </p:nvPr>
        </p:nvSpPr>
        <p:spPr>
          <a:xfrm>
            <a:off x="1045368" y="1682230"/>
            <a:ext cx="3932237" cy="711200"/>
          </a:xfrm>
        </p:spPr>
        <p:txBody>
          <a:bodyPr anchor="ctr"/>
          <a:lstStyle/>
          <a:p>
            <a:pPr algn="ctr"/>
            <a:r>
              <a:rPr lang="en" altLang="zh-TW" dirty="0" err="1">
                <a:latin typeface="Times New Roman" panose="02020603050405020304" pitchFamily="18" charset="0"/>
                <a:cs typeface="Times New Roman" panose="02020603050405020304" pitchFamily="18" charset="0"/>
              </a:rPr>
              <a:t>Reserved.cs</a:t>
            </a:r>
            <a:endParaRPr kumimoji="1" lang="zh-TW" altLang="en-US" dirty="0"/>
          </a:p>
        </p:txBody>
      </p:sp>
      <p:sp>
        <p:nvSpPr>
          <p:cNvPr id="4" name="文字版面配置區 3">
            <a:extLst>
              <a:ext uri="{FF2B5EF4-FFF2-40B4-BE49-F238E27FC236}">
                <a16:creationId xmlns:a16="http://schemas.microsoft.com/office/drawing/2014/main" id="{0742F6D1-BA86-9B36-D25F-5A25B9183931}"/>
              </a:ext>
            </a:extLst>
          </p:cNvPr>
          <p:cNvSpPr>
            <a:spLocks noGrp="1"/>
          </p:cNvSpPr>
          <p:nvPr>
            <p:ph type="body" sz="half" idx="2"/>
          </p:nvPr>
        </p:nvSpPr>
        <p:spPr>
          <a:xfrm>
            <a:off x="1045368" y="2706687"/>
            <a:ext cx="3932237" cy="1435100"/>
          </a:xfrm>
        </p:spPr>
        <p:txBody>
          <a:bodyPr anchor="ctr">
            <a:normAutofit/>
          </a:bodyPr>
          <a:lstStyle/>
          <a:p>
            <a:r>
              <a:rPr kumimoji="1" lang="zh-TW" altLang="en-US" sz="2000" dirty="0">
                <a:latin typeface="標楷體" panose="03000509000000000000" pitchFamily="65" charset="-120"/>
              </a:rPr>
              <a:t>在後台可以利用這個畫面查看一樓的每個座位和二樓的每個討論室在每個時段的預約情況，還有點餐的情況、留言、總金額</a:t>
            </a:r>
            <a:endParaRPr kumimoji="1" lang="en-US" altLang="zh-TW" sz="2000" dirty="0">
              <a:latin typeface="標楷體" panose="03000509000000000000" pitchFamily="65" charset="-120"/>
            </a:endParaRPr>
          </a:p>
        </p:txBody>
      </p:sp>
      <p:pic>
        <p:nvPicPr>
          <p:cNvPr id="7" name="圖片 6">
            <a:extLst>
              <a:ext uri="{FF2B5EF4-FFF2-40B4-BE49-F238E27FC236}">
                <a16:creationId xmlns:a16="http://schemas.microsoft.com/office/drawing/2014/main" id="{AF74484C-EE43-6168-F3AA-780AE79DEEA9}"/>
              </a:ext>
            </a:extLst>
          </p:cNvPr>
          <p:cNvPicPr>
            <a:picLocks noChangeAspect="1"/>
          </p:cNvPicPr>
          <p:nvPr/>
        </p:nvPicPr>
        <p:blipFill>
          <a:blip r:embed="rId2"/>
          <a:stretch>
            <a:fillRect/>
          </a:stretch>
        </p:blipFill>
        <p:spPr>
          <a:xfrm>
            <a:off x="5077999" y="1624237"/>
            <a:ext cx="6371429"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7265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7B938-273F-0FA3-FACA-92E48406A54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01E262-0B53-6630-17AD-9A8E2754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EA0C245-AF86-A855-7586-6550BC5B9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F1D23B7-FB84-5124-C7D0-CBA046C369A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kumimoji="1" lang="zh-TW" altLang="en-US" kern="1200" dirty="0">
                <a:solidFill>
                  <a:schemeClr val="tx2"/>
                </a:solidFill>
                <a:latin typeface="+mj-ea"/>
                <a:ea typeface="+mj-ea"/>
              </a:rPr>
              <a:t>第四章 結論與未來工作 </a:t>
            </a:r>
          </a:p>
        </p:txBody>
      </p:sp>
      <p:grpSp>
        <p:nvGrpSpPr>
          <p:cNvPr id="11" name="Group 10">
            <a:extLst>
              <a:ext uri="{FF2B5EF4-FFF2-40B4-BE49-F238E27FC236}">
                <a16:creationId xmlns:a16="http://schemas.microsoft.com/office/drawing/2014/main" id="{2F16044F-5908-07BB-603C-CCE88CE2EA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0282205-BA91-3482-52E5-5B4485FB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25F1527-8D92-94CC-FFDA-D8627B394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70D72A7D-AB1A-1E64-9749-6F7CEC81A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9CA6C4F1-93CC-9CF8-A5A9-836CEB4FE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CAB62F7-0E62-2472-CD52-BC6FB0EFE1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5C83EB86-B5FF-7B93-F4DD-E54928552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2559D492-F1F6-B5C7-F532-A885D96DC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A52EE98-4F4F-5925-E57B-D01792720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B0E2ACB-DE89-A6F9-237E-632268D53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905573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33" name="Group 3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4" name="Freeform: Shape 3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5" name="Freeform: Shape 3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6" name="Freeform: Shape 3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7" name="Freeform: Shape 3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3" name="標題 2">
            <a:extLst>
              <a:ext uri="{FF2B5EF4-FFF2-40B4-BE49-F238E27FC236}">
                <a16:creationId xmlns:a16="http://schemas.microsoft.com/office/drawing/2014/main" id="{CA1D1100-1BAE-E1D7-E003-B53E7341C7BE}"/>
              </a:ext>
            </a:extLst>
          </p:cNvPr>
          <p:cNvSpPr>
            <a:spLocks noGrp="1"/>
          </p:cNvSpPr>
          <p:nvPr>
            <p:ph type="title"/>
          </p:nvPr>
        </p:nvSpPr>
        <p:spPr>
          <a:xfrm>
            <a:off x="170180" y="1441113"/>
            <a:ext cx="3855720" cy="4371974"/>
          </a:xfrm>
        </p:spPr>
        <p:txBody>
          <a:bodyPr>
            <a:normAutofit/>
          </a:bodyPr>
          <a:lstStyle/>
          <a:p>
            <a:pPr algn="ctr"/>
            <a:r>
              <a:rPr kumimoji="1" lang="zh-TW" altLang="en-US" sz="3200" dirty="0">
                <a:solidFill>
                  <a:schemeClr val="tx2"/>
                </a:solidFill>
                <a:latin typeface="標楷體" panose="03000509000000000000" pitchFamily="65" charset="-120"/>
              </a:rPr>
              <a:t>研究成果總結</a:t>
            </a:r>
            <a:endParaRPr lang="zh-TW" altLang="en-US" sz="3200" dirty="0">
              <a:solidFill>
                <a:schemeClr val="tx2"/>
              </a:solidFill>
            </a:endParaRPr>
          </a:p>
        </p:txBody>
      </p:sp>
      <p:sp>
        <p:nvSpPr>
          <p:cNvPr id="5" name="內容版面配置區 4">
            <a:extLst>
              <a:ext uri="{FF2B5EF4-FFF2-40B4-BE49-F238E27FC236}">
                <a16:creationId xmlns:a16="http://schemas.microsoft.com/office/drawing/2014/main" id="{803CFEC6-D037-E74B-DFF3-0389E905F8EF}"/>
              </a:ext>
            </a:extLst>
          </p:cNvPr>
          <p:cNvSpPr>
            <a:spLocks noGrp="1"/>
          </p:cNvSpPr>
          <p:nvPr>
            <p:ph idx="1"/>
          </p:nvPr>
        </p:nvSpPr>
        <p:spPr>
          <a:xfrm>
            <a:off x="5335210" y="993604"/>
            <a:ext cx="6649720" cy="5230368"/>
          </a:xfrm>
        </p:spPr>
        <p:txBody>
          <a:bodyPr anchor="ctr">
            <a:normAutofit/>
          </a:bodyPr>
          <a:lstStyle/>
          <a:p>
            <a:pPr marL="0" indent="0" algn="just">
              <a:lnSpc>
                <a:spcPct val="150000"/>
              </a:lnSpc>
              <a:buNone/>
            </a:pPr>
            <a:r>
              <a:rPr lang="zh-TW" altLang="en-US" sz="1800" dirty="0">
                <a:solidFill>
                  <a:schemeClr val="tx2"/>
                </a:solidFill>
                <a:latin typeface="標楷體" panose="03000509000000000000" pitchFamily="65" charset="-120"/>
              </a:rPr>
              <a:t>透過此預約系統，能有效改善目前</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書中心常見的座位不足問題。不管是需要長時間唸 書準備考試的學生，還是想找個安靜空間處理工作的上班族，都可以事先規劃好自己的時間與座位。不僅省下到現場才發現沒位置的麻煩，也大大減少了來回奔波、找地點的時間浪費。預約者可以依照自己的需求挑選適合的時段和樓層，讓整個學習或工作的安排更有彈性、更有效率。此外，這樣的系統也有助於</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書中心的管理者掌握每日的人流與座位使用情況，便於做出場地調整或資源分配的決策。</a:t>
            </a:r>
          </a:p>
        </p:txBody>
      </p:sp>
    </p:spTree>
    <p:extLst>
      <p:ext uri="{BB962C8B-B14F-4D97-AF65-F5344CB8AC3E}">
        <p14:creationId xmlns:p14="http://schemas.microsoft.com/office/powerpoint/2010/main" val="3016981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4CF48260-CCDD-CAC1-D70F-44C3FFFBE807}"/>
              </a:ext>
            </a:extLst>
          </p:cNvPr>
          <p:cNvGraphicFramePr/>
          <p:nvPr>
            <p:extLst>
              <p:ext uri="{D42A27DB-BD31-4B8C-83A1-F6EECF244321}">
                <p14:modId xmlns:p14="http://schemas.microsoft.com/office/powerpoint/2010/main" val="2899987931"/>
              </p:ext>
            </p:extLst>
          </p:nvPr>
        </p:nvGraphicFramePr>
        <p:xfrm>
          <a:off x="374072" y="766899"/>
          <a:ext cx="11443856" cy="5886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標題 1">
            <a:extLst>
              <a:ext uri="{FF2B5EF4-FFF2-40B4-BE49-F238E27FC236}">
                <a16:creationId xmlns:a16="http://schemas.microsoft.com/office/drawing/2014/main" id="{45E6778D-FA8A-A5EC-33E4-FBEFFD9DAA03}"/>
              </a:ext>
            </a:extLst>
          </p:cNvPr>
          <p:cNvSpPr txBox="1">
            <a:spLocks/>
          </p:cNvSpPr>
          <p:nvPr/>
        </p:nvSpPr>
        <p:spPr>
          <a:xfrm>
            <a:off x="4390736" y="130953"/>
            <a:ext cx="3410527" cy="5495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TW" altLang="en-US" sz="2800" dirty="0">
                <a:latin typeface="標楷體" panose="03000509000000000000" pitchFamily="65" charset="-120"/>
                <a:ea typeface="標楷體" panose="03000509000000000000" pitchFamily="65" charset="-120"/>
              </a:rPr>
              <a:t>運用章節彙整表</a:t>
            </a:r>
          </a:p>
        </p:txBody>
      </p:sp>
    </p:spTree>
    <p:extLst>
      <p:ext uri="{BB962C8B-B14F-4D97-AF65-F5344CB8AC3E}">
        <p14:creationId xmlns:p14="http://schemas.microsoft.com/office/powerpoint/2010/main" val="3756073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Rectangle 1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21" name="Group 2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2" name="Freeform: Shape 2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4" name="Freeform: Shape 2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11" name="標題 10">
            <a:extLst>
              <a:ext uri="{FF2B5EF4-FFF2-40B4-BE49-F238E27FC236}">
                <a16:creationId xmlns:a16="http://schemas.microsoft.com/office/drawing/2014/main" id="{11BFDD74-B365-3534-F662-B43B37772343}"/>
              </a:ext>
            </a:extLst>
          </p:cNvPr>
          <p:cNvSpPr>
            <a:spLocks noGrp="1"/>
          </p:cNvSpPr>
          <p:nvPr>
            <p:ph type="title"/>
          </p:nvPr>
        </p:nvSpPr>
        <p:spPr>
          <a:xfrm>
            <a:off x="582611" y="1861432"/>
            <a:ext cx="3669161" cy="2760098"/>
          </a:xfrm>
        </p:spPr>
        <p:txBody>
          <a:bodyPr>
            <a:normAutofit/>
          </a:bodyPr>
          <a:lstStyle/>
          <a:p>
            <a:pPr algn="ctr"/>
            <a:r>
              <a:rPr lang="zh-TW" altLang="en-US" sz="3200" dirty="0">
                <a:solidFill>
                  <a:schemeClr val="tx2"/>
                </a:solidFill>
                <a:latin typeface="標楷體" panose="03000509000000000000" pitchFamily="65" charset="-120"/>
              </a:rPr>
              <a:t>專題限制</a:t>
            </a:r>
          </a:p>
        </p:txBody>
      </p:sp>
      <p:sp>
        <p:nvSpPr>
          <p:cNvPr id="12" name="內容版面配置區 11">
            <a:extLst>
              <a:ext uri="{FF2B5EF4-FFF2-40B4-BE49-F238E27FC236}">
                <a16:creationId xmlns:a16="http://schemas.microsoft.com/office/drawing/2014/main" id="{6E3AB3F0-7347-487A-12F3-22183018CAA6}"/>
              </a:ext>
            </a:extLst>
          </p:cNvPr>
          <p:cNvSpPr>
            <a:spLocks noGrp="1"/>
          </p:cNvSpPr>
          <p:nvPr>
            <p:ph idx="1"/>
          </p:nvPr>
        </p:nvSpPr>
        <p:spPr>
          <a:xfrm>
            <a:off x="6090573" y="801866"/>
            <a:ext cx="5510299" cy="5230634"/>
          </a:xfrm>
          <a:noFill/>
          <a:ln>
            <a:noFill/>
          </a:ln>
        </p:spPr>
        <p:txBody>
          <a:bodyPr anchor="ctr">
            <a:normAutofit/>
          </a:bodyPr>
          <a:lstStyle/>
          <a:p>
            <a:pPr>
              <a:lnSpc>
                <a:spcPct val="150000"/>
              </a:lnSpc>
            </a:pPr>
            <a:r>
              <a:rPr lang="zh-TW" altLang="en-US" sz="1800" dirty="0">
                <a:solidFill>
                  <a:schemeClr val="tx2"/>
                </a:solidFill>
                <a:latin typeface="標楷體" panose="03000509000000000000" pitchFamily="65" charset="-120"/>
              </a:rPr>
              <a:t>這套系統只提供座位預約，如果遇到有兩個人同時預約同個時段同個位置，系統可能會發生錯誤。</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這套系統提供座位預約，店家方面並沒有確保顧客一定會在預約時間赴約，可能會造成爽約，導致座位被濫用，造成真正想使用空間的顧客沒有位置。</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本系統目前沒有完整的透過網路來進行資料的傳輸</a:t>
            </a:r>
            <a:br>
              <a:rPr lang="en-US" altLang="zh-TW" sz="1800" dirty="0">
                <a:solidFill>
                  <a:schemeClr val="tx2"/>
                </a:solidFill>
                <a:latin typeface="標楷體" panose="03000509000000000000" pitchFamily="65" charset="-120"/>
              </a:rPr>
            </a:br>
            <a:r>
              <a:rPr lang="zh-TW" altLang="en-US" sz="1800" dirty="0">
                <a:solidFill>
                  <a:schemeClr val="tx2"/>
                </a:solidFill>
                <a:latin typeface="標楷體" panose="03000509000000000000" pitchFamily="65" charset="-120"/>
              </a:rPr>
              <a:t>，只是透過單純的本地實現而已，無法做到在不同電腦透過此系統預約。</a:t>
            </a:r>
            <a:endParaRPr lang="en-US" altLang="zh-TW" sz="1800" dirty="0">
              <a:solidFill>
                <a:schemeClr val="tx2"/>
              </a:solidFill>
              <a:latin typeface="標楷體" panose="03000509000000000000" pitchFamily="65" charset="-120"/>
            </a:endParaRPr>
          </a:p>
        </p:txBody>
      </p:sp>
    </p:spTree>
    <p:extLst>
      <p:ext uri="{BB962C8B-B14F-4D97-AF65-F5344CB8AC3E}">
        <p14:creationId xmlns:p14="http://schemas.microsoft.com/office/powerpoint/2010/main" val="1902111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9" name="文字版面配置區 8">
            <a:extLst>
              <a:ext uri="{FF2B5EF4-FFF2-40B4-BE49-F238E27FC236}">
                <a16:creationId xmlns:a16="http://schemas.microsoft.com/office/drawing/2014/main" id="{BB8B8B1D-0334-8D43-7FC4-F786F5E106B2}"/>
              </a:ext>
            </a:extLst>
          </p:cNvPr>
          <p:cNvSpPr txBox="1">
            <a:spLocks/>
          </p:cNvSpPr>
          <p:nvPr/>
        </p:nvSpPr>
        <p:spPr>
          <a:xfrm>
            <a:off x="210589" y="1422801"/>
            <a:ext cx="3855720" cy="43719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zh-TW" altLang="en-US" sz="3200" kern="1200" dirty="0">
                <a:solidFill>
                  <a:schemeClr val="tx2"/>
                </a:solidFill>
                <a:latin typeface="標楷體" panose="03000509000000000000" pitchFamily="65" charset="-120"/>
                <a:ea typeface="標楷體" panose="03000509000000000000" pitchFamily="65" charset="-120"/>
                <a:cs typeface="+mj-cs"/>
              </a:rPr>
              <a:t>未來改進方向</a:t>
            </a:r>
          </a:p>
        </p:txBody>
      </p:sp>
      <p:sp>
        <p:nvSpPr>
          <p:cNvPr id="10" name="內容版面配置區 9">
            <a:extLst>
              <a:ext uri="{FF2B5EF4-FFF2-40B4-BE49-F238E27FC236}">
                <a16:creationId xmlns:a16="http://schemas.microsoft.com/office/drawing/2014/main" id="{E3FCBAFB-9966-10A4-45DC-7DA5384E557E}"/>
              </a:ext>
            </a:extLst>
          </p:cNvPr>
          <p:cNvSpPr txBox="1">
            <a:spLocks/>
          </p:cNvSpPr>
          <p:nvPr/>
        </p:nvSpPr>
        <p:spPr>
          <a:xfrm>
            <a:off x="5764975" y="813816"/>
            <a:ext cx="6039097" cy="5230368"/>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採用網路進行資料傳遞</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目前這個系統處理預約資訊是直接讀取本機檔案的方式，未來可以利用網路的方式來傳遞這些資訊，達到主從式架構的服務。</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呈現報表</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系統可依照不同時段、不同樓層，生成報表，讓管理員能掌握各個時段的使用情況，也能透過報表得知哪些時段特別多人或是哪些時段特別少人，甚至是哪些餐點項目最少人點，進而調整餐點品項。</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呈現活動</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使用端在使用點餐介面時可以瀏覽活動來增加預約品質，不過於單調。例如</a:t>
            </a:r>
            <a:r>
              <a:rPr lang="en-US" altLang="zh-TW" sz="1800" dirty="0">
                <a:solidFill>
                  <a:schemeClr val="tx2"/>
                </a:solidFill>
                <a:latin typeface="標楷體" panose="03000509000000000000" pitchFamily="65" charset="-120"/>
                <a:ea typeface="標楷體" panose="03000509000000000000" pitchFamily="65" charset="-120"/>
              </a:rPr>
              <a:t>:</a:t>
            </a:r>
            <a:r>
              <a:rPr lang="zh-TW" altLang="en-US" sz="1800" dirty="0">
                <a:solidFill>
                  <a:schemeClr val="tx2"/>
                </a:solidFill>
                <a:latin typeface="標楷體" panose="03000509000000000000" pitchFamily="65" charset="-120"/>
                <a:ea typeface="標楷體" panose="03000509000000000000" pitchFamily="65" charset="-120"/>
              </a:rPr>
              <a:t>今日促銷餐點活動、 宣傳新產品、主打商品、月銷售量排行榜等等。</a:t>
            </a:r>
          </a:p>
        </p:txBody>
      </p:sp>
    </p:spTree>
    <p:extLst>
      <p:ext uri="{BB962C8B-B14F-4D97-AF65-F5344CB8AC3E}">
        <p14:creationId xmlns:p14="http://schemas.microsoft.com/office/powerpoint/2010/main" val="162314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6D1-F7AB-08F5-1E51-20DA5AB49266}"/>
            </a:ext>
          </a:extLst>
        </p:cNvPr>
        <p:cNvGrpSpPr/>
        <p:nvPr/>
      </p:nvGrpSpPr>
      <p:grpSpPr>
        <a:xfrm>
          <a:off x="0" y="0"/>
          <a:ext cx="0" cy="0"/>
          <a:chOff x="0" y="0"/>
          <a:chExt cx="0" cy="0"/>
        </a:xfrm>
      </p:grpSpPr>
      <p:sp>
        <p:nvSpPr>
          <p:cNvPr id="4" name="橢圓 3">
            <a:extLst>
              <a:ext uri="{FF2B5EF4-FFF2-40B4-BE49-F238E27FC236}">
                <a16:creationId xmlns:a16="http://schemas.microsoft.com/office/drawing/2014/main" id="{D54ADAFB-41D7-3783-6C8A-833C02496554}"/>
              </a:ext>
            </a:extLst>
          </p:cNvPr>
          <p:cNvSpPr/>
          <p:nvPr/>
        </p:nvSpPr>
        <p:spPr>
          <a:xfrm>
            <a:off x="2623128" y="263150"/>
            <a:ext cx="7147422" cy="1015879"/>
          </a:xfrm>
          <a:prstGeom prst="ellipse">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tx1"/>
                </a:solidFill>
                <a:latin typeface="標楷體" panose="03000509000000000000" pitchFamily="65" charset="-120"/>
                <a:ea typeface="標楷體" panose="03000509000000000000" pitchFamily="65" charset="-120"/>
              </a:rPr>
              <a:t>小歇一刻</a:t>
            </a:r>
            <a:br>
              <a:rPr lang="en-US" altLang="zh-TW" sz="1600" dirty="0">
                <a:solidFill>
                  <a:schemeClr val="tx1"/>
                </a:solidFill>
                <a:latin typeface="標楷體" panose="03000509000000000000" pitchFamily="65" charset="-120"/>
                <a:ea typeface="標楷體" panose="03000509000000000000" pitchFamily="65" charset="-120"/>
              </a:rPr>
            </a:br>
            <a:r>
              <a:rPr lang="en-US" altLang="zh-TW" sz="1600" dirty="0">
                <a:solidFill>
                  <a:schemeClr val="tx1"/>
                </a:solidFill>
                <a:latin typeface="標楷體" panose="03000509000000000000" pitchFamily="65" charset="-120"/>
                <a:ea typeface="標楷體" panose="03000509000000000000" pitchFamily="65" charset="-120"/>
              </a:rPr>
              <a:t>K</a:t>
            </a:r>
            <a:r>
              <a:rPr lang="zh-TW" altLang="en-US" sz="1600" dirty="0">
                <a:solidFill>
                  <a:schemeClr val="tx1"/>
                </a:solidFill>
                <a:latin typeface="標楷體" panose="03000509000000000000" pitchFamily="65" charset="-120"/>
                <a:ea typeface="標楷體" panose="03000509000000000000" pitchFamily="65" charset="-120"/>
              </a:rPr>
              <a:t>書中心預約系統</a:t>
            </a:r>
          </a:p>
        </p:txBody>
      </p:sp>
      <p:sp>
        <p:nvSpPr>
          <p:cNvPr id="13" name="文字方塊 12">
            <a:extLst>
              <a:ext uri="{FF2B5EF4-FFF2-40B4-BE49-F238E27FC236}">
                <a16:creationId xmlns:a16="http://schemas.microsoft.com/office/drawing/2014/main" id="{39048C3C-BB80-8C17-FB18-707C47A1FB35}"/>
              </a:ext>
            </a:extLst>
          </p:cNvPr>
          <p:cNvSpPr txBox="1"/>
          <p:nvPr/>
        </p:nvSpPr>
        <p:spPr>
          <a:xfrm>
            <a:off x="233264" y="5413313"/>
            <a:ext cx="2860919" cy="523220"/>
          </a:xfrm>
          <a:prstGeom prst="rect">
            <a:avLst/>
          </a:prstGeom>
          <a:noFill/>
        </p:spPr>
        <p:txBody>
          <a:bodyPr wrap="square" rtlCol="0">
            <a:spAutoFit/>
          </a:bodyPr>
          <a:lstStyle/>
          <a:p>
            <a:r>
              <a:rPr lang="en-US" altLang="zh-TW" sz="1400" dirty="0" err="1">
                <a:latin typeface="標楷體" panose="03000509000000000000" pitchFamily="65" charset="-120"/>
                <a:ea typeface="標楷體" panose="03000509000000000000" pitchFamily="65" charset="-120"/>
              </a:rPr>
              <a:t>Library_Reserved_System_Cust</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使用者端：</a:t>
            </a:r>
            <a:r>
              <a:rPr lang="en-US" altLang="zh-TW" sz="1400" dirty="0">
                <a:latin typeface="標楷體" panose="03000509000000000000" pitchFamily="65" charset="-120"/>
                <a:ea typeface="標楷體" panose="03000509000000000000" pitchFamily="65" charset="-120"/>
              </a:rPr>
              <a:t>5</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en-US" altLang="zh-TW" sz="1400" dirty="0">
              <a:latin typeface="標楷體" panose="03000509000000000000" pitchFamily="65" charset="-120"/>
              <a:ea typeface="標楷體" panose="03000509000000000000" pitchFamily="65" charset="-120"/>
            </a:endParaRPr>
          </a:p>
        </p:txBody>
      </p:sp>
      <p:sp>
        <p:nvSpPr>
          <p:cNvPr id="11" name="矩形 10">
            <a:extLst>
              <a:ext uri="{FF2B5EF4-FFF2-40B4-BE49-F238E27FC236}">
                <a16:creationId xmlns:a16="http://schemas.microsoft.com/office/drawing/2014/main" id="{04E9EF5E-7280-B947-90AC-C9AFE591561B}"/>
              </a:ext>
            </a:extLst>
          </p:cNvPr>
          <p:cNvSpPr/>
          <p:nvPr/>
        </p:nvSpPr>
        <p:spPr>
          <a:xfrm>
            <a:off x="254797" y="1418718"/>
            <a:ext cx="2582048" cy="3854906"/>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
        <p:nvSpPr>
          <p:cNvPr id="24" name="矩形 23">
            <a:extLst>
              <a:ext uri="{FF2B5EF4-FFF2-40B4-BE49-F238E27FC236}">
                <a16:creationId xmlns:a16="http://schemas.microsoft.com/office/drawing/2014/main" id="{9C933455-1694-DE86-D2C9-261553C211A0}"/>
              </a:ext>
            </a:extLst>
          </p:cNvPr>
          <p:cNvSpPr/>
          <p:nvPr/>
        </p:nvSpPr>
        <p:spPr>
          <a:xfrm>
            <a:off x="338443" y="1537230"/>
            <a:ext cx="2451514" cy="582322"/>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Form1</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Login.cs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8" name="矩形 27">
            <a:extLst>
              <a:ext uri="{FF2B5EF4-FFF2-40B4-BE49-F238E27FC236}">
                <a16:creationId xmlns:a16="http://schemas.microsoft.com/office/drawing/2014/main" id="{CEEB6792-6F6D-A13C-6E1A-E457CAF8FC8D}"/>
              </a:ext>
            </a:extLst>
          </p:cNvPr>
          <p:cNvSpPr/>
          <p:nvPr/>
        </p:nvSpPr>
        <p:spPr>
          <a:xfrm>
            <a:off x="337221" y="3019564"/>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FirstF.cs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9" name="矩形 28">
            <a:extLst>
              <a:ext uri="{FF2B5EF4-FFF2-40B4-BE49-F238E27FC236}">
                <a16:creationId xmlns:a16="http://schemas.microsoft.com/office/drawing/2014/main" id="{F5EDFA07-6E2B-F769-C2FF-B52E2D64DD2D}"/>
              </a:ext>
            </a:extLst>
          </p:cNvPr>
          <p:cNvSpPr/>
          <p:nvPr/>
        </p:nvSpPr>
        <p:spPr>
          <a:xfrm>
            <a:off x="337221" y="3806784"/>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Form4</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SecondF.cs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30" name="矩形 29">
            <a:extLst>
              <a:ext uri="{FF2B5EF4-FFF2-40B4-BE49-F238E27FC236}">
                <a16:creationId xmlns:a16="http://schemas.microsoft.com/office/drawing/2014/main" id="{A64C8C4F-3986-2648-94FE-2CFB18746238}"/>
              </a:ext>
            </a:extLst>
          </p:cNvPr>
          <p:cNvSpPr/>
          <p:nvPr/>
        </p:nvSpPr>
        <p:spPr>
          <a:xfrm>
            <a:off x="337221" y="4565547"/>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Form5</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Menu.cs</a:t>
            </a:r>
            <a:endParaRPr lang="en-US" altLang="zh-TW" sz="1200" dirty="0">
              <a:solidFill>
                <a:schemeClr val="tx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45897EA-E95B-200E-B7C7-AFE07BC8C9A3}"/>
              </a:ext>
            </a:extLst>
          </p:cNvPr>
          <p:cNvSpPr txBox="1"/>
          <p:nvPr/>
        </p:nvSpPr>
        <p:spPr>
          <a:xfrm>
            <a:off x="2919269" y="2972610"/>
            <a:ext cx="2557922"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專案二</a:t>
            </a:r>
            <a:endParaRPr lang="en-US" altLang="zh-TW" sz="1400" dirty="0">
              <a:latin typeface="標楷體" panose="03000509000000000000" pitchFamily="65" charset="-120"/>
              <a:ea typeface="標楷體" panose="03000509000000000000" pitchFamily="65" charset="-120"/>
            </a:endParaRPr>
          </a:p>
          <a:p>
            <a:r>
              <a:rPr lang="en-US" altLang="zh-TW" sz="1400" dirty="0" err="1">
                <a:latin typeface="標楷體" panose="03000509000000000000" pitchFamily="65" charset="-120"/>
                <a:ea typeface="標楷體" panose="03000509000000000000" pitchFamily="65" charset="-120"/>
              </a:rPr>
              <a:t>Library_Reserved_System_AD</a:t>
            </a:r>
            <a:br>
              <a:rPr lang="en-US" altLang="zh-TW" sz="1400" dirty="0">
                <a:latin typeface="標楷體" panose="03000509000000000000" pitchFamily="65" charset="-120"/>
                <a:ea typeface="標楷體" panose="03000509000000000000" pitchFamily="65" charset="-120"/>
              </a:rPr>
            </a:br>
            <a:r>
              <a:rPr lang="zh-TW" altLang="en-US" sz="1400" dirty="0">
                <a:latin typeface="標楷體" panose="03000509000000000000" pitchFamily="65" charset="-120"/>
                <a:ea typeface="標楷體" panose="03000509000000000000" pitchFamily="65" charset="-120"/>
              </a:rPr>
              <a:t>後台端：</a:t>
            </a:r>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zh-TW" altLang="en-US" sz="1400" dirty="0">
              <a:latin typeface="標楷體" panose="03000509000000000000" pitchFamily="65" charset="-120"/>
              <a:ea typeface="標楷體" panose="03000509000000000000" pitchFamily="65" charset="-120"/>
            </a:endParaRPr>
          </a:p>
        </p:txBody>
      </p:sp>
      <p:sp>
        <p:nvSpPr>
          <p:cNvPr id="33" name="矩形 32">
            <a:extLst>
              <a:ext uri="{FF2B5EF4-FFF2-40B4-BE49-F238E27FC236}">
                <a16:creationId xmlns:a16="http://schemas.microsoft.com/office/drawing/2014/main" id="{1B562034-D2BF-A45A-F2DC-039DFE5DD75D}"/>
              </a:ext>
            </a:extLst>
          </p:cNvPr>
          <p:cNvSpPr/>
          <p:nvPr/>
        </p:nvSpPr>
        <p:spPr>
          <a:xfrm>
            <a:off x="3035107" y="2292414"/>
            <a:ext cx="1958372"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Form6</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Reserved.cs</a:t>
            </a:r>
            <a:endParaRPr lang="en-US" altLang="zh-TW" sz="1200" dirty="0">
              <a:solidFill>
                <a:schemeClr val="tx1"/>
              </a:solidFill>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A057DD7E-7077-D4D0-A63B-8A92D82CB83A}"/>
              </a:ext>
            </a:extLst>
          </p:cNvPr>
          <p:cNvGrpSpPr/>
          <p:nvPr/>
        </p:nvGrpSpPr>
        <p:grpSpPr>
          <a:xfrm>
            <a:off x="5260033" y="2277957"/>
            <a:ext cx="1950820" cy="1050882"/>
            <a:chOff x="8208816" y="1571597"/>
            <a:chExt cx="2512291" cy="935060"/>
          </a:xfrm>
        </p:grpSpPr>
        <p:sp>
          <p:nvSpPr>
            <p:cNvPr id="27" name="矩形 26">
              <a:extLst>
                <a:ext uri="{FF2B5EF4-FFF2-40B4-BE49-F238E27FC236}">
                  <a16:creationId xmlns:a16="http://schemas.microsoft.com/office/drawing/2014/main" id="{F74AE244-0873-5151-0567-32EAC445141E}"/>
                </a:ext>
              </a:extLst>
            </p:cNvPr>
            <p:cNvSpPr/>
            <p:nvPr/>
          </p:nvSpPr>
          <p:spPr>
            <a:xfrm>
              <a:off x="8208816" y="1571597"/>
              <a:ext cx="2512291"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Myclass</a:t>
              </a:r>
              <a:r>
                <a:rPr lang="zh-TW" altLang="en-US" sz="1200" dirty="0">
                  <a:solidFill>
                    <a:schemeClr val="tx1"/>
                  </a:solidFill>
                  <a:latin typeface="標楷體" panose="03000509000000000000" pitchFamily="65" charset="-120"/>
                  <a:ea typeface="標楷體" panose="03000509000000000000" pitchFamily="65" charset="-120"/>
                </a:rPr>
                <a:t>：自定義類別</a:t>
              </a:r>
            </a:p>
          </p:txBody>
        </p:sp>
        <p:sp>
          <p:nvSpPr>
            <p:cNvPr id="32" name="文字方塊 31">
              <a:extLst>
                <a:ext uri="{FF2B5EF4-FFF2-40B4-BE49-F238E27FC236}">
                  <a16:creationId xmlns:a16="http://schemas.microsoft.com/office/drawing/2014/main" id="{3E3ED694-0F1D-D2A9-4295-84CD123BCF76}"/>
                </a:ext>
              </a:extLst>
            </p:cNvPr>
            <p:cNvSpPr txBox="1"/>
            <p:nvPr/>
          </p:nvSpPr>
          <p:spPr>
            <a:xfrm>
              <a:off x="8927125" y="2205416"/>
              <a:ext cx="1027546" cy="301241"/>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類別庫</a:t>
              </a:r>
            </a:p>
          </p:txBody>
        </p:sp>
      </p:grpSp>
      <p:sp>
        <p:nvSpPr>
          <p:cNvPr id="31" name="矩形 30">
            <a:extLst>
              <a:ext uri="{FF2B5EF4-FFF2-40B4-BE49-F238E27FC236}">
                <a16:creationId xmlns:a16="http://schemas.microsoft.com/office/drawing/2014/main" id="{D7DCD60D-B0BB-671E-933D-16A3460E07D4}"/>
              </a:ext>
            </a:extLst>
          </p:cNvPr>
          <p:cNvSpPr/>
          <p:nvPr/>
        </p:nvSpPr>
        <p:spPr>
          <a:xfrm>
            <a:off x="9852975" y="2292414"/>
            <a:ext cx="2084227"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JsonDB</a:t>
            </a:r>
            <a:r>
              <a:rPr lang="zh-TW" altLang="en-US" sz="1200" dirty="0">
                <a:solidFill>
                  <a:schemeClr val="tx1"/>
                </a:solidFill>
                <a:latin typeface="標楷體" panose="03000509000000000000" pitchFamily="65" charset="-120"/>
                <a:ea typeface="標楷體" panose="03000509000000000000" pitchFamily="65" charset="-120"/>
              </a:rPr>
              <a:t>：儲存所有</a:t>
            </a:r>
            <a:r>
              <a:rPr lang="en-US" altLang="zh-TW" sz="1200" dirty="0">
                <a:solidFill>
                  <a:schemeClr val="tx1"/>
                </a:solidFill>
                <a:latin typeface="標楷體" panose="03000509000000000000" pitchFamily="65" charset="-120"/>
                <a:ea typeface="標楷體" panose="03000509000000000000" pitchFamily="65" charset="-120"/>
              </a:rPr>
              <a:t>Json</a:t>
            </a:r>
            <a:r>
              <a:rPr lang="zh-TW" altLang="en-US" sz="1200" dirty="0">
                <a:solidFill>
                  <a:schemeClr val="tx1"/>
                </a:solidFill>
                <a:latin typeface="標楷體" panose="03000509000000000000" pitchFamily="65" charset="-120"/>
                <a:ea typeface="標楷體" panose="03000509000000000000" pitchFamily="65" charset="-120"/>
              </a:rPr>
              <a:t>檔案</a:t>
            </a:r>
          </a:p>
        </p:txBody>
      </p:sp>
      <p:sp>
        <p:nvSpPr>
          <p:cNvPr id="34" name="文字方塊 33">
            <a:extLst>
              <a:ext uri="{FF2B5EF4-FFF2-40B4-BE49-F238E27FC236}">
                <a16:creationId xmlns:a16="http://schemas.microsoft.com/office/drawing/2014/main" id="{26B8118E-E727-9F3A-D345-A1DCDA1D921A}"/>
              </a:ext>
            </a:extLst>
          </p:cNvPr>
          <p:cNvSpPr txBox="1"/>
          <p:nvPr/>
        </p:nvSpPr>
        <p:spPr>
          <a:xfrm>
            <a:off x="10033882" y="3007617"/>
            <a:ext cx="1877834" cy="338554"/>
          </a:xfrm>
          <a:prstGeom prst="rect">
            <a:avLst/>
          </a:prstGeom>
          <a:noFill/>
        </p:spPr>
        <p:txBody>
          <a:bodyPr wrap="square" rtlCol="0">
            <a:spAutoFit/>
          </a:bodyPr>
          <a:lstStyle/>
          <a:p>
            <a:r>
              <a:rPr lang="zh-TW" altLang="en-US" sz="1600" dirty="0">
                <a:ea typeface="標楷體" panose="03000509000000000000" pitchFamily="65" charset="-120"/>
              </a:rPr>
              <a:t>半結構化資料系統</a:t>
            </a:r>
            <a:endParaRPr lang="en-US" altLang="zh-TW" sz="1600" dirty="0">
              <a:latin typeface="標楷體" panose="03000509000000000000" pitchFamily="65" charset="-120"/>
              <a:ea typeface="標楷體" panose="03000509000000000000" pitchFamily="65" charset="-120"/>
            </a:endParaRPr>
          </a:p>
        </p:txBody>
      </p:sp>
      <p:grpSp>
        <p:nvGrpSpPr>
          <p:cNvPr id="113" name="群組 112">
            <a:extLst>
              <a:ext uri="{FF2B5EF4-FFF2-40B4-BE49-F238E27FC236}">
                <a16:creationId xmlns:a16="http://schemas.microsoft.com/office/drawing/2014/main" id="{2FD40AD7-5F0C-F9AE-F6D7-C9E9C6659FEF}"/>
              </a:ext>
            </a:extLst>
          </p:cNvPr>
          <p:cNvGrpSpPr/>
          <p:nvPr/>
        </p:nvGrpSpPr>
        <p:grpSpPr>
          <a:xfrm>
            <a:off x="1533239" y="771089"/>
            <a:ext cx="1089889" cy="647629"/>
            <a:chOff x="1773382" y="771089"/>
            <a:chExt cx="849746" cy="1013969"/>
          </a:xfrm>
        </p:grpSpPr>
        <p:cxnSp>
          <p:nvCxnSpPr>
            <p:cNvPr id="98" name="直線接點 97">
              <a:extLst>
                <a:ext uri="{FF2B5EF4-FFF2-40B4-BE49-F238E27FC236}">
                  <a16:creationId xmlns:a16="http://schemas.microsoft.com/office/drawing/2014/main" id="{F4AE8470-5623-1D96-A792-30ADF8F74438}"/>
                </a:ext>
              </a:extLst>
            </p:cNvPr>
            <p:cNvCxnSpPr>
              <a:cxnSpLocks/>
              <a:stCxn id="4" idx="2"/>
            </p:cNvCxnSpPr>
            <p:nvPr/>
          </p:nvCxnSpPr>
          <p:spPr>
            <a:xfrm flipH="1" flipV="1">
              <a:off x="1773382" y="771089"/>
              <a:ext cx="84974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箭頭接點 99">
              <a:extLst>
                <a:ext uri="{FF2B5EF4-FFF2-40B4-BE49-F238E27FC236}">
                  <a16:creationId xmlns:a16="http://schemas.microsoft.com/office/drawing/2014/main" id="{10522F6B-A3B3-0044-3F92-6DBA28AE59C4}"/>
                </a:ext>
              </a:extLst>
            </p:cNvPr>
            <p:cNvCxnSpPr/>
            <p:nvPr/>
          </p:nvCxnSpPr>
          <p:spPr>
            <a:xfrm>
              <a:off x="1773382" y="771089"/>
              <a:ext cx="0" cy="1013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箭頭接點 103">
            <a:extLst>
              <a:ext uri="{FF2B5EF4-FFF2-40B4-BE49-F238E27FC236}">
                <a16:creationId xmlns:a16="http://schemas.microsoft.com/office/drawing/2014/main" id="{171D081E-07A9-3CAA-DCCA-90AA5E269356}"/>
              </a:ext>
            </a:extLst>
          </p:cNvPr>
          <p:cNvCxnSpPr>
            <a:cxnSpLocks/>
          </p:cNvCxnSpPr>
          <p:nvPr/>
        </p:nvCxnSpPr>
        <p:spPr>
          <a:xfrm>
            <a:off x="4078809" y="1176414"/>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D1129A5E-2CF2-F14A-4949-0E95564ABB25}"/>
              </a:ext>
            </a:extLst>
          </p:cNvPr>
          <p:cNvCxnSpPr>
            <a:cxnSpLocks/>
          </p:cNvCxnSpPr>
          <p:nvPr/>
        </p:nvCxnSpPr>
        <p:spPr>
          <a:xfrm>
            <a:off x="6203714" y="1279028"/>
            <a:ext cx="0" cy="100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E68BC7EB-8649-50C1-3EC8-690627FE1519}"/>
              </a:ext>
            </a:extLst>
          </p:cNvPr>
          <p:cNvGrpSpPr/>
          <p:nvPr/>
        </p:nvGrpSpPr>
        <p:grpSpPr>
          <a:xfrm>
            <a:off x="9770551" y="757752"/>
            <a:ext cx="1236308" cy="1548000"/>
            <a:chOff x="9227151" y="771089"/>
            <a:chExt cx="1188000" cy="1224000"/>
          </a:xfrm>
        </p:grpSpPr>
        <p:cxnSp>
          <p:nvCxnSpPr>
            <p:cNvPr id="110" name="直線接點 109">
              <a:extLst>
                <a:ext uri="{FF2B5EF4-FFF2-40B4-BE49-F238E27FC236}">
                  <a16:creationId xmlns:a16="http://schemas.microsoft.com/office/drawing/2014/main" id="{72FAF864-7D46-CD49-85DB-8329D5B43B2D}"/>
                </a:ext>
              </a:extLst>
            </p:cNvPr>
            <p:cNvCxnSpPr/>
            <p:nvPr/>
          </p:nvCxnSpPr>
          <p:spPr>
            <a:xfrm flipH="1" flipV="1">
              <a:off x="9227151" y="775064"/>
              <a:ext cx="1188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箭頭接點 110">
              <a:extLst>
                <a:ext uri="{FF2B5EF4-FFF2-40B4-BE49-F238E27FC236}">
                  <a16:creationId xmlns:a16="http://schemas.microsoft.com/office/drawing/2014/main" id="{0E27C0C5-35E4-19A0-8BC3-F41CD3218878}"/>
                </a:ext>
              </a:extLst>
            </p:cNvPr>
            <p:cNvCxnSpPr>
              <a:cxnSpLocks/>
            </p:cNvCxnSpPr>
            <p:nvPr/>
          </p:nvCxnSpPr>
          <p:spPr>
            <a:xfrm>
              <a:off x="10415151" y="771089"/>
              <a:ext cx="0" cy="12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字方塊 1">
            <a:extLst>
              <a:ext uri="{FF2B5EF4-FFF2-40B4-BE49-F238E27FC236}">
                <a16:creationId xmlns:a16="http://schemas.microsoft.com/office/drawing/2014/main" id="{C04F4E91-79D0-F9FE-EE4F-F19D05425DCE}"/>
              </a:ext>
            </a:extLst>
          </p:cNvPr>
          <p:cNvSpPr txBox="1"/>
          <p:nvPr/>
        </p:nvSpPr>
        <p:spPr>
          <a:xfrm>
            <a:off x="0" y="115081"/>
            <a:ext cx="2268360" cy="369332"/>
          </a:xfrm>
          <a:prstGeom prst="rect">
            <a:avLst/>
          </a:prstGeom>
          <a:noFill/>
        </p:spPr>
        <p:txBody>
          <a:bodyPr wrap="square" rtlCol="0">
            <a:spAutoFit/>
          </a:bodyPr>
          <a:lstStyle/>
          <a:p>
            <a:pPr algn="ctr"/>
            <a:r>
              <a:rPr kumimoji="1" lang="zh-TW" altLang="en-US" dirty="0">
                <a:latin typeface="標楷體" panose="03000509000000000000" pitchFamily="65" charset="-120"/>
                <a:ea typeface="標楷體" panose="03000509000000000000" pitchFamily="65" charset="-120"/>
              </a:rPr>
              <a:t>系統架構圖－組織</a:t>
            </a:r>
          </a:p>
        </p:txBody>
      </p:sp>
      <p:sp>
        <p:nvSpPr>
          <p:cNvPr id="3" name="矩形 2">
            <a:extLst>
              <a:ext uri="{FF2B5EF4-FFF2-40B4-BE49-F238E27FC236}">
                <a16:creationId xmlns:a16="http://schemas.microsoft.com/office/drawing/2014/main" id="{C656917D-97DA-9E3E-3B4E-E466F3657081}"/>
              </a:ext>
            </a:extLst>
          </p:cNvPr>
          <p:cNvSpPr/>
          <p:nvPr/>
        </p:nvSpPr>
        <p:spPr>
          <a:xfrm>
            <a:off x="337221" y="2277958"/>
            <a:ext cx="2451514"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Form2</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Map.cs</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6" name="直線箭頭接點 105">
            <a:extLst>
              <a:ext uri="{FF2B5EF4-FFF2-40B4-BE49-F238E27FC236}">
                <a16:creationId xmlns:a16="http://schemas.microsoft.com/office/drawing/2014/main" id="{3267BE0F-5632-58C3-B795-25D13DDCDD4F}"/>
              </a:ext>
            </a:extLst>
          </p:cNvPr>
          <p:cNvCxnSpPr>
            <a:cxnSpLocks/>
          </p:cNvCxnSpPr>
          <p:nvPr/>
        </p:nvCxnSpPr>
        <p:spPr>
          <a:xfrm>
            <a:off x="8570148" y="1176413"/>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AE74765C-048F-FD8D-5180-295EA751F6A3}"/>
              </a:ext>
            </a:extLst>
          </p:cNvPr>
          <p:cNvGrpSpPr/>
          <p:nvPr/>
        </p:nvGrpSpPr>
        <p:grpSpPr>
          <a:xfrm>
            <a:off x="7333839" y="2277959"/>
            <a:ext cx="2428724" cy="1068214"/>
            <a:chOff x="8503701" y="3762239"/>
            <a:chExt cx="2679796" cy="950481"/>
          </a:xfrm>
        </p:grpSpPr>
        <p:sp>
          <p:nvSpPr>
            <p:cNvPr id="16" name="矩形 15">
              <a:extLst>
                <a:ext uri="{FF2B5EF4-FFF2-40B4-BE49-F238E27FC236}">
                  <a16:creationId xmlns:a16="http://schemas.microsoft.com/office/drawing/2014/main" id="{56DC4A62-0CE0-BE5D-7D53-9914D9AC1FA9}"/>
                </a:ext>
              </a:extLst>
            </p:cNvPr>
            <p:cNvSpPr/>
            <p:nvPr/>
          </p:nvSpPr>
          <p:spPr>
            <a:xfrm>
              <a:off x="8503701" y="3762239"/>
              <a:ext cx="2679796"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Google App Script</a:t>
              </a:r>
              <a:r>
                <a:rPr lang="zh-TW" altLang="en-US" sz="1200" dirty="0">
                  <a:solidFill>
                    <a:schemeClr val="tx1"/>
                  </a:solidFill>
                  <a:latin typeface="標楷體" panose="03000509000000000000" pitchFamily="65" charset="-120"/>
                  <a:ea typeface="標楷體" panose="03000509000000000000" pitchFamily="65" charset="-120"/>
                </a:rPr>
                <a:t>：自定義腳本</a:t>
              </a:r>
            </a:p>
          </p:txBody>
        </p:sp>
        <p:sp>
          <p:nvSpPr>
            <p:cNvPr id="17" name="文字方塊 16">
              <a:extLst>
                <a:ext uri="{FF2B5EF4-FFF2-40B4-BE49-F238E27FC236}">
                  <a16:creationId xmlns:a16="http://schemas.microsoft.com/office/drawing/2014/main" id="{92240E89-0C63-75B2-E65B-B51DBD5132DA}"/>
                </a:ext>
              </a:extLst>
            </p:cNvPr>
            <p:cNvSpPr txBox="1"/>
            <p:nvPr/>
          </p:nvSpPr>
          <p:spPr>
            <a:xfrm>
              <a:off x="9038770" y="4411480"/>
              <a:ext cx="1658090" cy="301240"/>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線上信件腳本</a:t>
              </a:r>
            </a:p>
          </p:txBody>
        </p:sp>
      </p:grpSp>
    </p:spTree>
    <p:extLst>
      <p:ext uri="{BB962C8B-B14F-4D97-AF65-F5344CB8AC3E}">
        <p14:creationId xmlns:p14="http://schemas.microsoft.com/office/powerpoint/2010/main" val="1089692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E05BF2D-2294-0765-F213-B96D86DA12F9}"/>
              </a:ext>
            </a:extLst>
          </p:cNvPr>
          <p:cNvSpPr>
            <a:spLocks noGrp="1"/>
          </p:cNvSpPr>
          <p:nvPr>
            <p:ph type="title"/>
          </p:nvPr>
        </p:nvSpPr>
        <p:spPr/>
        <p:txBody>
          <a:bodyPr>
            <a:normAutofit/>
          </a:bodyPr>
          <a:lstStyle/>
          <a:p>
            <a:r>
              <a:rPr lang="zh-TW" altLang="en-US" sz="3200" dirty="0">
                <a:latin typeface="標楷體" panose="03000509000000000000" pitchFamily="65" charset="-120"/>
              </a:rPr>
              <a:t>附錄</a:t>
            </a:r>
            <a:r>
              <a:rPr lang="en-US" altLang="zh-TW" sz="3200" dirty="0">
                <a:latin typeface="標楷體" panose="03000509000000000000" pitchFamily="65" charset="-120"/>
              </a:rPr>
              <a:t>. </a:t>
            </a:r>
            <a:r>
              <a:rPr lang="zh-TW" altLang="en-US" sz="3200" dirty="0">
                <a:latin typeface="標楷體" panose="03000509000000000000" pitchFamily="65" charset="-120"/>
              </a:rPr>
              <a:t>參考文獻</a:t>
            </a:r>
          </a:p>
        </p:txBody>
      </p:sp>
      <p:sp>
        <p:nvSpPr>
          <p:cNvPr id="5" name="內容版面配置區 4">
            <a:extLst>
              <a:ext uri="{FF2B5EF4-FFF2-40B4-BE49-F238E27FC236}">
                <a16:creationId xmlns:a16="http://schemas.microsoft.com/office/drawing/2014/main" id="{0FE0466B-3578-7EAA-3DCC-995749EDCD71}"/>
              </a:ext>
            </a:extLst>
          </p:cNvPr>
          <p:cNvSpPr>
            <a:spLocks noGrp="1"/>
          </p:cNvSpPr>
          <p:nvPr>
            <p:ph idx="1"/>
          </p:nvPr>
        </p:nvSpPr>
        <p:spPr>
          <a:xfrm>
            <a:off x="838200" y="1825625"/>
            <a:ext cx="11029950" cy="4351338"/>
          </a:xfrm>
        </p:spPr>
        <p:txBody>
          <a:bodyPr>
            <a:normAutofit/>
          </a:bodyPr>
          <a:lstStyle/>
          <a:p>
            <a:r>
              <a:rPr lang="zh-TW" altLang="en-US" sz="2400" dirty="0">
                <a:latin typeface="標楷體" panose="03000509000000000000" pitchFamily="65" charset="-120"/>
              </a:rPr>
              <a:t>網路資源</a:t>
            </a:r>
            <a:endParaRPr lang="en-US" altLang="zh-TW" sz="2400" dirty="0">
              <a:latin typeface="標楷體" panose="03000509000000000000" pitchFamily="65" charset="-120"/>
            </a:endParaRPr>
          </a:p>
          <a:p>
            <a:pPr lvl="1"/>
            <a:r>
              <a:rPr lang="en-US" altLang="zh-TW" dirty="0">
                <a:latin typeface="標楷體" panose="03000509000000000000" pitchFamily="65" charset="-120"/>
              </a:rPr>
              <a:t>	SMTP</a:t>
            </a:r>
            <a:r>
              <a:rPr lang="zh-TW" altLang="en-US" dirty="0">
                <a:latin typeface="標楷體" panose="03000509000000000000" pitchFamily="65" charset="-120"/>
              </a:rPr>
              <a:t>撰寫</a:t>
            </a:r>
            <a:endParaRPr lang="en-US" altLang="zh-TW" dirty="0">
              <a:latin typeface="標楷體" panose="03000509000000000000" pitchFamily="65" charset="-120"/>
            </a:endParaRPr>
          </a:p>
          <a:p>
            <a:pPr marL="457200" lvl="1" indent="0">
              <a:buNone/>
            </a:pPr>
            <a:r>
              <a:rPr lang="en" altLang="zh-TW" b="1" u="sng" dirty="0">
                <a:hlinkClick r:id="rId2"/>
              </a:rPr>
              <a:t>https://ithelp.ithome.com.tw/articles/10190120</a:t>
            </a:r>
            <a:endParaRPr lang="en-US" altLang="zh-TW" dirty="0"/>
          </a:p>
          <a:p>
            <a:r>
              <a:rPr lang="zh-TW" altLang="en-US" sz="2400" dirty="0">
                <a:latin typeface="標楷體" panose="03000509000000000000" pitchFamily="65" charset="-120"/>
              </a:rPr>
              <a:t>書籍</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1.</a:t>
            </a:r>
            <a:r>
              <a:rPr lang="zh-TW" altLang="en-US" sz="2400" dirty="0">
                <a:latin typeface="標楷體" panose="03000509000000000000" pitchFamily="65" charset="-120"/>
              </a:rPr>
              <a:t> </a:t>
            </a:r>
            <a:r>
              <a:rPr lang="en" altLang="zh-TW" sz="2400" dirty="0">
                <a:latin typeface="標楷體" panose="03000509000000000000" pitchFamily="65" charset="-120"/>
              </a:rPr>
              <a:t>UML</a:t>
            </a:r>
            <a:r>
              <a:rPr lang="zh-TW" altLang="en-US" sz="2400" dirty="0">
                <a:latin typeface="標楷體" panose="03000509000000000000" pitchFamily="65" charset="-120"/>
              </a:rPr>
              <a:t>物件導向系統分析與設計 第五版 游峰碩 著</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2.</a:t>
            </a:r>
            <a:r>
              <a:rPr lang="zh-TW" altLang="en-US" sz="2400" dirty="0">
                <a:latin typeface="標楷體" panose="03000509000000000000" pitchFamily="65" charset="-120"/>
              </a:rPr>
              <a:t> 新觀念 </a:t>
            </a:r>
            <a:r>
              <a:rPr lang="en" altLang="zh-TW" sz="2400" dirty="0">
                <a:latin typeface="標楷體" panose="03000509000000000000" pitchFamily="65" charset="-120"/>
              </a:rPr>
              <a:t>Microsoft Visual C# </a:t>
            </a:r>
            <a:r>
              <a:rPr lang="zh-TW" altLang="en-US" sz="2400" dirty="0">
                <a:latin typeface="標楷體" panose="03000509000000000000" pitchFamily="65" charset="-120"/>
              </a:rPr>
              <a:t>程式設計範例教本 第六版 陳會安 著</a:t>
            </a:r>
            <a:endParaRPr lang="en-US" altLang="zh-TW" sz="2400" dirty="0">
              <a:latin typeface="標楷體" panose="03000509000000000000" pitchFamily="65" charset="-120"/>
            </a:endParaRPr>
          </a:p>
        </p:txBody>
      </p:sp>
    </p:spTree>
    <p:extLst>
      <p:ext uri="{BB962C8B-B14F-4D97-AF65-F5344CB8AC3E}">
        <p14:creationId xmlns:p14="http://schemas.microsoft.com/office/powerpoint/2010/main" val="1044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6DB712B-384D-2922-38D7-816B3B1AA260}"/>
              </a:ext>
            </a:extLst>
          </p:cNvPr>
          <p:cNvSpPr txBox="1"/>
          <p:nvPr/>
        </p:nvSpPr>
        <p:spPr>
          <a:xfrm>
            <a:off x="3239584" y="622847"/>
            <a:ext cx="5712832" cy="584775"/>
          </a:xfrm>
          <a:prstGeom prst="rect">
            <a:avLst/>
          </a:prstGeom>
          <a:noFill/>
        </p:spPr>
        <p:txBody>
          <a:bodyPr wrap="square" rtlCol="0">
            <a:spAutoFit/>
          </a:bodyPr>
          <a:lstStyle/>
          <a:p>
            <a:pPr algn="ctr"/>
            <a:r>
              <a:rPr kumimoji="1" lang="zh-TW" altLang="en-US" sz="3200" dirty="0">
                <a:latin typeface="標楷體" panose="03000509000000000000" pitchFamily="65" charset="-120"/>
                <a:ea typeface="標楷體" panose="03000509000000000000" pitchFamily="65" charset="-120"/>
              </a:rPr>
              <a:t>系統架構圖－流程</a:t>
            </a:r>
          </a:p>
        </p:txBody>
      </p:sp>
      <p:graphicFrame>
        <p:nvGraphicFramePr>
          <p:cNvPr id="3" name="資料庫圖表 2">
            <a:extLst>
              <a:ext uri="{FF2B5EF4-FFF2-40B4-BE49-F238E27FC236}">
                <a16:creationId xmlns:a16="http://schemas.microsoft.com/office/drawing/2014/main" id="{EFBCB3A2-622B-A50F-8E1E-7512579D006D}"/>
              </a:ext>
            </a:extLst>
          </p:cNvPr>
          <p:cNvGraphicFramePr/>
          <p:nvPr>
            <p:extLst>
              <p:ext uri="{D42A27DB-BD31-4B8C-83A1-F6EECF244321}">
                <p14:modId xmlns:p14="http://schemas.microsoft.com/office/powerpoint/2010/main" val="3140055569"/>
              </p:ext>
            </p:extLst>
          </p:nvPr>
        </p:nvGraphicFramePr>
        <p:xfrm>
          <a:off x="1219595" y="1464619"/>
          <a:ext cx="9752808" cy="46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8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AD52F-69F1-64F1-07D6-4EF412792323}"/>
              </a:ext>
            </a:extLst>
          </p:cNvPr>
          <p:cNvSpPr>
            <a:spLocks noGrp="1"/>
          </p:cNvSpPr>
          <p:nvPr>
            <p:ph type="title"/>
          </p:nvPr>
        </p:nvSpPr>
        <p:spPr>
          <a:xfrm>
            <a:off x="838200" y="223819"/>
            <a:ext cx="10515600" cy="563537"/>
          </a:xfrm>
        </p:spPr>
        <p:txBody>
          <a:bodyPr>
            <a:normAutofit/>
          </a:bodyPr>
          <a:lstStyle/>
          <a:p>
            <a:pPr algn="ctr"/>
            <a:r>
              <a:rPr kumimoji="1" lang="zh-TW" altLang="en-US" sz="3200" dirty="0">
                <a:latin typeface="標楷體" panose="03000509000000000000" pitchFamily="65" charset="-120"/>
              </a:rPr>
              <a:t>功能模組說明</a:t>
            </a:r>
          </a:p>
        </p:txBody>
      </p:sp>
      <p:sp>
        <p:nvSpPr>
          <p:cNvPr id="7" name="矩形 6">
            <a:extLst>
              <a:ext uri="{FF2B5EF4-FFF2-40B4-BE49-F238E27FC236}">
                <a16:creationId xmlns:a16="http://schemas.microsoft.com/office/drawing/2014/main" id="{0702D81A-ECC6-97C1-BD01-2F81F58BCC38}"/>
              </a:ext>
            </a:extLst>
          </p:cNvPr>
          <p:cNvSpPr/>
          <p:nvPr/>
        </p:nvSpPr>
        <p:spPr>
          <a:xfrm>
            <a:off x="1276039" y="793655"/>
            <a:ext cx="1745672"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ea typeface="標楷體" panose="03000509000000000000" pitchFamily="65" charset="-120"/>
              </a:rPr>
              <a:t>小歇一刻預約系統</a:t>
            </a:r>
          </a:p>
        </p:txBody>
      </p:sp>
      <p:cxnSp>
        <p:nvCxnSpPr>
          <p:cNvPr id="11" name="直線接點 10">
            <a:extLst>
              <a:ext uri="{FF2B5EF4-FFF2-40B4-BE49-F238E27FC236}">
                <a16:creationId xmlns:a16="http://schemas.microsoft.com/office/drawing/2014/main" id="{8612FE60-B5AC-669F-4795-6B23B82ED997}"/>
              </a:ext>
            </a:extLst>
          </p:cNvPr>
          <p:cNvCxnSpPr>
            <a:cxnSpLocks/>
          </p:cNvCxnSpPr>
          <p:nvPr/>
        </p:nvCxnSpPr>
        <p:spPr>
          <a:xfrm flipH="1">
            <a:off x="1673201" y="1066455"/>
            <a:ext cx="11521" cy="4810641"/>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a:extLst>
              <a:ext uri="{FF2B5EF4-FFF2-40B4-BE49-F238E27FC236}">
                <a16:creationId xmlns:a16="http://schemas.microsoft.com/office/drawing/2014/main" id="{66E66BD8-E783-B136-606C-21711D2FF78E}"/>
              </a:ext>
            </a:extLst>
          </p:cNvPr>
          <p:cNvCxnSpPr>
            <a:cxnSpLocks/>
          </p:cNvCxnSpPr>
          <p:nvPr/>
        </p:nvCxnSpPr>
        <p:spPr>
          <a:xfrm>
            <a:off x="1673201" y="1337503"/>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63D96C1F-E759-10D0-C84E-B7F1BDF02EEB}"/>
              </a:ext>
            </a:extLst>
          </p:cNvPr>
          <p:cNvCxnSpPr>
            <a:cxnSpLocks/>
          </p:cNvCxnSpPr>
          <p:nvPr/>
        </p:nvCxnSpPr>
        <p:spPr>
          <a:xfrm>
            <a:off x="2418340" y="1495120"/>
            <a:ext cx="0" cy="1666975"/>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a:extLst>
              <a:ext uri="{FF2B5EF4-FFF2-40B4-BE49-F238E27FC236}">
                <a16:creationId xmlns:a16="http://schemas.microsoft.com/office/drawing/2014/main" id="{5E5CDCDD-5594-313B-00CD-72945F2E9E48}"/>
              </a:ext>
            </a:extLst>
          </p:cNvPr>
          <p:cNvCxnSpPr>
            <a:cxnSpLocks/>
          </p:cNvCxnSpPr>
          <p:nvPr/>
        </p:nvCxnSpPr>
        <p:spPr>
          <a:xfrm>
            <a:off x="2418573" y="1726075"/>
            <a:ext cx="540000" cy="0"/>
          </a:xfrm>
          <a:prstGeom prst="line">
            <a:avLst/>
          </a:prstGeom>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49727687-92FF-E453-9D65-DFEADB54E043}"/>
              </a:ext>
            </a:extLst>
          </p:cNvPr>
          <p:cNvSpPr/>
          <p:nvPr/>
        </p:nvSpPr>
        <p:spPr>
          <a:xfrm>
            <a:off x="2958340" y="1563018"/>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Login.cs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進行個資輸入及了解如何進行預約之規則說明，同時了解小歇一刻的經營模式。</a:t>
            </a:r>
            <a:endParaRPr lang="zh-TW" altLang="en-US" sz="1400" dirty="0">
              <a:solidFill>
                <a:schemeClr val="tx1"/>
              </a:solidFill>
              <a:ea typeface="標楷體" panose="03000509000000000000" pitchFamily="65" charset="-120"/>
            </a:endParaRPr>
          </a:p>
        </p:txBody>
      </p:sp>
      <p:sp>
        <p:nvSpPr>
          <p:cNvPr id="19" name="矩形 18">
            <a:extLst>
              <a:ext uri="{FF2B5EF4-FFF2-40B4-BE49-F238E27FC236}">
                <a16:creationId xmlns:a16="http://schemas.microsoft.com/office/drawing/2014/main" id="{5F79D43E-993E-D21A-B48C-2A71932BBD0C}"/>
              </a:ext>
            </a:extLst>
          </p:cNvPr>
          <p:cNvSpPr/>
          <p:nvPr/>
        </p:nvSpPr>
        <p:spPr>
          <a:xfrm>
            <a:off x="2091786" y="1193976"/>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Library_Reserved_System_Cust</a:t>
            </a:r>
            <a:r>
              <a:rPr lang="zh-TW" altLang="en-US" sz="1400" dirty="0">
                <a:solidFill>
                  <a:schemeClr val="tx1"/>
                </a:solidFill>
                <a:latin typeface="標楷體" panose="03000509000000000000" pitchFamily="65" charset="-120"/>
                <a:ea typeface="標楷體" panose="03000509000000000000" pitchFamily="65" charset="-120"/>
              </a:rPr>
              <a:t>：使用端介面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21" name="直線接點 20">
            <a:extLst>
              <a:ext uri="{FF2B5EF4-FFF2-40B4-BE49-F238E27FC236}">
                <a16:creationId xmlns:a16="http://schemas.microsoft.com/office/drawing/2014/main" id="{051B1226-7EC6-3148-DD95-EFDDE8604496}"/>
              </a:ext>
            </a:extLst>
          </p:cNvPr>
          <p:cNvCxnSpPr>
            <a:cxnSpLocks/>
          </p:cNvCxnSpPr>
          <p:nvPr/>
        </p:nvCxnSpPr>
        <p:spPr>
          <a:xfrm>
            <a:off x="2418573" y="2082916"/>
            <a:ext cx="54000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4D182A3-7111-666D-186B-8FD91A52E709}"/>
              </a:ext>
            </a:extLst>
          </p:cNvPr>
          <p:cNvSpPr/>
          <p:nvPr/>
        </p:nvSpPr>
        <p:spPr>
          <a:xfrm>
            <a:off x="2958574" y="1956916"/>
            <a:ext cx="542278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Map.cs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提供使用者在初始介面時可以去瀏覽店家所在的地理位置。</a:t>
            </a:r>
            <a:endParaRPr lang="zh-TW" altLang="en-US" sz="1400" dirty="0">
              <a:solidFill>
                <a:schemeClr val="tx1"/>
              </a:solidFill>
              <a:ea typeface="標楷體" panose="03000509000000000000" pitchFamily="65" charset="-120"/>
            </a:endParaRPr>
          </a:p>
        </p:txBody>
      </p:sp>
      <p:cxnSp>
        <p:nvCxnSpPr>
          <p:cNvPr id="24" name="直線接點 23">
            <a:extLst>
              <a:ext uri="{FF2B5EF4-FFF2-40B4-BE49-F238E27FC236}">
                <a16:creationId xmlns:a16="http://schemas.microsoft.com/office/drawing/2014/main" id="{325B6E71-74F3-D022-520F-EC74E934D1AB}"/>
              </a:ext>
            </a:extLst>
          </p:cNvPr>
          <p:cNvCxnSpPr>
            <a:cxnSpLocks/>
          </p:cNvCxnSpPr>
          <p:nvPr/>
        </p:nvCxnSpPr>
        <p:spPr>
          <a:xfrm>
            <a:off x="2418572" y="2432499"/>
            <a:ext cx="540000" cy="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443BE419-3D3E-29EE-1B58-006CF475623C}"/>
              </a:ext>
            </a:extLst>
          </p:cNvPr>
          <p:cNvSpPr/>
          <p:nvPr/>
        </p:nvSpPr>
        <p:spPr>
          <a:xfrm>
            <a:off x="2958572" y="2320145"/>
            <a:ext cx="696647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FirstF.cs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所選擇的樓層若為一樓時則進入該表單，預約單人座位及時段。</a:t>
            </a:r>
            <a:endParaRPr lang="zh-TW" altLang="en-US"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470C893E-5A55-EA9D-16EF-F4FD7388BC96}"/>
              </a:ext>
            </a:extLst>
          </p:cNvPr>
          <p:cNvCxnSpPr>
            <a:cxnSpLocks/>
          </p:cNvCxnSpPr>
          <p:nvPr/>
        </p:nvCxnSpPr>
        <p:spPr>
          <a:xfrm>
            <a:off x="2418572" y="2804845"/>
            <a:ext cx="54000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92348EDB-0399-14BE-30B1-A877E0E0F42A}"/>
              </a:ext>
            </a:extLst>
          </p:cNvPr>
          <p:cNvSpPr/>
          <p:nvPr/>
        </p:nvSpPr>
        <p:spPr>
          <a:xfrm>
            <a:off x="2938511" y="2653525"/>
            <a:ext cx="696647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SecondF.cs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所選擇的樓層若為二樓時則進入該表單，預約討論室及時段。</a:t>
            </a:r>
            <a:endParaRPr lang="zh-TW" altLang="en-US" sz="1400" dirty="0">
              <a:solidFill>
                <a:schemeClr val="tx1"/>
              </a:solidFill>
              <a:ea typeface="標楷體" panose="03000509000000000000" pitchFamily="65" charset="-120"/>
            </a:endParaRPr>
          </a:p>
        </p:txBody>
      </p:sp>
      <p:cxnSp>
        <p:nvCxnSpPr>
          <p:cNvPr id="29" name="直線接點 28">
            <a:extLst>
              <a:ext uri="{FF2B5EF4-FFF2-40B4-BE49-F238E27FC236}">
                <a16:creationId xmlns:a16="http://schemas.microsoft.com/office/drawing/2014/main" id="{F99EC33F-4554-2266-FBBE-59F393059366}"/>
              </a:ext>
            </a:extLst>
          </p:cNvPr>
          <p:cNvCxnSpPr>
            <a:cxnSpLocks/>
          </p:cNvCxnSpPr>
          <p:nvPr/>
        </p:nvCxnSpPr>
        <p:spPr>
          <a:xfrm>
            <a:off x="2418340" y="3162095"/>
            <a:ext cx="540000" cy="0"/>
          </a:xfrm>
          <a:prstGeom prst="line">
            <a:avLst/>
          </a:prstGeom>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E3886E3E-8447-247B-B1C2-551DB3C5928D}"/>
              </a:ext>
            </a:extLst>
          </p:cNvPr>
          <p:cNvSpPr/>
          <p:nvPr/>
        </p:nvSpPr>
        <p:spPr>
          <a:xfrm>
            <a:off x="2964901" y="3025400"/>
            <a:ext cx="821850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Menu.cs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選擇完預約座位及時段後，進入此介面進行餐點預定，並透過</a:t>
            </a:r>
            <a:r>
              <a:rPr lang="en-US" altLang="zh-TW" sz="1400" dirty="0">
                <a:solidFill>
                  <a:schemeClr val="tx1"/>
                </a:solidFill>
                <a:latin typeface="標楷體" panose="03000509000000000000" pitchFamily="65" charset="-120"/>
                <a:ea typeface="標楷體" panose="03000509000000000000" pitchFamily="65" charset="-120"/>
              </a:rPr>
              <a:t>Gmail</a:t>
            </a:r>
            <a:r>
              <a:rPr lang="zh-TW" altLang="en-US" sz="1400" dirty="0">
                <a:solidFill>
                  <a:schemeClr val="tx1"/>
                </a:solidFill>
                <a:latin typeface="標楷體" panose="03000509000000000000" pitchFamily="65" charset="-120"/>
                <a:ea typeface="標楷體" panose="03000509000000000000" pitchFamily="65" charset="-120"/>
              </a:rPr>
              <a:t>傳送預定明細給預訂者。</a:t>
            </a:r>
            <a:endParaRPr lang="zh-TW" altLang="en-US" sz="1400" dirty="0">
              <a:solidFill>
                <a:schemeClr val="tx1"/>
              </a:solidFill>
              <a:ea typeface="標楷體" panose="03000509000000000000" pitchFamily="65" charset="-120"/>
            </a:endParaRPr>
          </a:p>
        </p:txBody>
      </p:sp>
      <p:cxnSp>
        <p:nvCxnSpPr>
          <p:cNvPr id="33" name="直線接點 32">
            <a:extLst>
              <a:ext uri="{FF2B5EF4-FFF2-40B4-BE49-F238E27FC236}">
                <a16:creationId xmlns:a16="http://schemas.microsoft.com/office/drawing/2014/main" id="{EEF80813-116F-4E1A-5928-1B9C578A81F0}"/>
              </a:ext>
            </a:extLst>
          </p:cNvPr>
          <p:cNvCxnSpPr>
            <a:cxnSpLocks/>
          </p:cNvCxnSpPr>
          <p:nvPr/>
        </p:nvCxnSpPr>
        <p:spPr>
          <a:xfrm>
            <a:off x="1673201" y="3635999"/>
            <a:ext cx="471055" cy="0"/>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CCEABAC7-8552-7B54-A7D6-17156060D1E4}"/>
              </a:ext>
            </a:extLst>
          </p:cNvPr>
          <p:cNvSpPr/>
          <p:nvPr/>
        </p:nvSpPr>
        <p:spPr>
          <a:xfrm>
            <a:off x="2144256" y="3480549"/>
            <a:ext cx="374072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Library_Reserved_System_AD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後台端介面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3766DE59-A968-26A5-58F4-9770A7617767}"/>
              </a:ext>
            </a:extLst>
          </p:cNvPr>
          <p:cNvCxnSpPr>
            <a:cxnSpLocks/>
          </p:cNvCxnSpPr>
          <p:nvPr/>
        </p:nvCxnSpPr>
        <p:spPr>
          <a:xfrm>
            <a:off x="2418340" y="3732549"/>
            <a:ext cx="0" cy="288000"/>
          </a:xfrm>
          <a:prstGeom prst="line">
            <a:avLst/>
          </a:prstGeom>
        </p:spPr>
        <p:style>
          <a:lnRef idx="2">
            <a:schemeClr val="dk1"/>
          </a:lnRef>
          <a:fillRef idx="0">
            <a:schemeClr val="dk1"/>
          </a:fillRef>
          <a:effectRef idx="1">
            <a:schemeClr val="dk1"/>
          </a:effectRef>
          <a:fontRef idx="minor">
            <a:schemeClr val="tx1"/>
          </a:fontRef>
        </p:style>
      </p:cxnSp>
      <p:cxnSp>
        <p:nvCxnSpPr>
          <p:cNvPr id="37" name="直線接點 36">
            <a:extLst>
              <a:ext uri="{FF2B5EF4-FFF2-40B4-BE49-F238E27FC236}">
                <a16:creationId xmlns:a16="http://schemas.microsoft.com/office/drawing/2014/main" id="{E0560283-C674-FD6A-00AD-2B6BDCE5A12A}"/>
              </a:ext>
            </a:extLst>
          </p:cNvPr>
          <p:cNvCxnSpPr>
            <a:cxnSpLocks/>
          </p:cNvCxnSpPr>
          <p:nvPr/>
        </p:nvCxnSpPr>
        <p:spPr>
          <a:xfrm>
            <a:off x="2418575" y="4024068"/>
            <a:ext cx="540000" cy="0"/>
          </a:xfrm>
          <a:prstGeom prst="line">
            <a:avLst/>
          </a:prstGeom>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D8FAF0BC-BEC7-728B-DBC5-67974413DE3C}"/>
              </a:ext>
            </a:extLst>
          </p:cNvPr>
          <p:cNvSpPr/>
          <p:nvPr/>
        </p:nvSpPr>
        <p:spPr>
          <a:xfrm>
            <a:off x="2974011" y="3896699"/>
            <a:ext cx="8313190"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Reserved.cs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用來查看所有座位的預約情況，如某個預約者預約哪個座位？哪些時段？預定餐點有哪些？</a:t>
            </a:r>
            <a:endParaRPr lang="zh-TW" altLang="en-US" sz="1400" dirty="0">
              <a:solidFill>
                <a:schemeClr val="tx1"/>
              </a:solidFill>
              <a:ea typeface="標楷體" panose="03000509000000000000" pitchFamily="65" charset="-120"/>
            </a:endParaRPr>
          </a:p>
        </p:txBody>
      </p:sp>
      <p:sp>
        <p:nvSpPr>
          <p:cNvPr id="44" name="矩形 43">
            <a:extLst>
              <a:ext uri="{FF2B5EF4-FFF2-40B4-BE49-F238E27FC236}">
                <a16:creationId xmlns:a16="http://schemas.microsoft.com/office/drawing/2014/main" id="{B7B9410F-580F-3CB2-EBB4-10E575F08838}"/>
              </a:ext>
            </a:extLst>
          </p:cNvPr>
          <p:cNvSpPr/>
          <p:nvPr/>
        </p:nvSpPr>
        <p:spPr>
          <a:xfrm>
            <a:off x="2124196" y="4254273"/>
            <a:ext cx="491145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Myclass</a:t>
            </a:r>
            <a:r>
              <a:rPr lang="zh-TW" altLang="en-US" sz="1400" dirty="0">
                <a:solidFill>
                  <a:schemeClr val="tx1"/>
                </a:solidFill>
                <a:latin typeface="標楷體" panose="03000509000000000000" pitchFamily="65" charset="-120"/>
                <a:ea typeface="標楷體" panose="03000509000000000000" pitchFamily="65" charset="-120"/>
              </a:rPr>
              <a:t>：類別庫。提供給使用端及後台端所需的類別模型。</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45" name="直線接點 44">
            <a:extLst>
              <a:ext uri="{FF2B5EF4-FFF2-40B4-BE49-F238E27FC236}">
                <a16:creationId xmlns:a16="http://schemas.microsoft.com/office/drawing/2014/main" id="{A2F88095-F8B0-8381-CF05-325F9C774C2C}"/>
              </a:ext>
            </a:extLst>
          </p:cNvPr>
          <p:cNvCxnSpPr>
            <a:cxnSpLocks/>
          </p:cNvCxnSpPr>
          <p:nvPr/>
        </p:nvCxnSpPr>
        <p:spPr>
          <a:xfrm>
            <a:off x="1673201" y="4410413"/>
            <a:ext cx="432000" cy="0"/>
          </a:xfrm>
          <a:prstGeom prst="line">
            <a:avLst/>
          </a:prstGeom>
        </p:spPr>
        <p:style>
          <a:lnRef idx="2">
            <a:schemeClr val="dk1"/>
          </a:lnRef>
          <a:fillRef idx="0">
            <a:schemeClr val="dk1"/>
          </a:fillRef>
          <a:effectRef idx="1">
            <a:schemeClr val="dk1"/>
          </a:effectRef>
          <a:fontRef idx="minor">
            <a:schemeClr val="tx1"/>
          </a:fontRef>
        </p:style>
      </p:cxnSp>
      <p:cxnSp>
        <p:nvCxnSpPr>
          <p:cNvPr id="46" name="直線接點 45">
            <a:extLst>
              <a:ext uri="{FF2B5EF4-FFF2-40B4-BE49-F238E27FC236}">
                <a16:creationId xmlns:a16="http://schemas.microsoft.com/office/drawing/2014/main" id="{85F6CDF8-DC67-7577-52A2-3C48F6FE6400}"/>
              </a:ext>
            </a:extLst>
          </p:cNvPr>
          <p:cNvCxnSpPr>
            <a:cxnSpLocks/>
          </p:cNvCxnSpPr>
          <p:nvPr/>
        </p:nvCxnSpPr>
        <p:spPr>
          <a:xfrm>
            <a:off x="1673201" y="5869046"/>
            <a:ext cx="471055" cy="0"/>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BC24AD45-FE97-51F9-3E20-2CE32BFB9B8F}"/>
              </a:ext>
            </a:extLst>
          </p:cNvPr>
          <p:cNvSpPr/>
          <p:nvPr/>
        </p:nvSpPr>
        <p:spPr>
          <a:xfrm>
            <a:off x="2124195" y="5700023"/>
            <a:ext cx="970758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JsonDB</a:t>
            </a:r>
            <a:r>
              <a:rPr lang="zh-TW" altLang="en-US" sz="1400" dirty="0">
                <a:solidFill>
                  <a:schemeClr val="tx1"/>
                </a:solidFill>
                <a:latin typeface="標楷體" panose="03000509000000000000" pitchFamily="65" charset="-120"/>
                <a:ea typeface="標楷體" panose="03000509000000000000" pitchFamily="65" charset="-120"/>
              </a:rPr>
              <a:t>：</a:t>
            </a:r>
            <a:r>
              <a:rPr lang="zh-TW" altLang="en-US" sz="1400" dirty="0">
                <a:solidFill>
                  <a:schemeClr val="tx1"/>
                </a:solidFill>
                <a:ea typeface="標楷體" panose="03000509000000000000" pitchFamily="65" charset="-120"/>
              </a:rPr>
              <a:t>半結構化資料儲存系統</a:t>
            </a:r>
            <a:r>
              <a:rPr lang="zh-TW" altLang="en-US" sz="1400" dirty="0">
                <a:solidFill>
                  <a:schemeClr val="tx1"/>
                </a:solidFill>
                <a:latin typeface="標楷體" panose="03000509000000000000" pitchFamily="65" charset="-120"/>
                <a:ea typeface="標楷體" panose="03000509000000000000" pitchFamily="65" charset="-120"/>
              </a:rPr>
              <a:t>，提供使用及後台端進行資料的讀寫，非標準資料庫系統，以多個</a:t>
            </a:r>
            <a:r>
              <a:rPr lang="en-US" altLang="zh-TW" sz="1400" dirty="0">
                <a:solidFill>
                  <a:schemeClr val="tx1"/>
                </a:solidFill>
                <a:latin typeface="標楷體" panose="03000509000000000000" pitchFamily="65" charset="-120"/>
                <a:ea typeface="標楷體" panose="03000509000000000000" pitchFamily="65" charset="-120"/>
              </a:rPr>
              <a:t>Json File</a:t>
            </a:r>
            <a:r>
              <a:rPr lang="zh-TW" altLang="en-US" sz="1400" dirty="0">
                <a:solidFill>
                  <a:schemeClr val="tx1"/>
                </a:solidFill>
                <a:latin typeface="標楷體" panose="03000509000000000000" pitchFamily="65" charset="-120"/>
                <a:ea typeface="標楷體" panose="03000509000000000000" pitchFamily="65" charset="-120"/>
              </a:rPr>
              <a:t>所集合而成。</a:t>
            </a:r>
          </a:p>
        </p:txBody>
      </p:sp>
      <p:cxnSp>
        <p:nvCxnSpPr>
          <p:cNvPr id="49" name="直線接點 48">
            <a:extLst>
              <a:ext uri="{FF2B5EF4-FFF2-40B4-BE49-F238E27FC236}">
                <a16:creationId xmlns:a16="http://schemas.microsoft.com/office/drawing/2014/main" id="{8F460A9C-A832-702B-A4B1-B822BF8786F4}"/>
              </a:ext>
            </a:extLst>
          </p:cNvPr>
          <p:cNvCxnSpPr>
            <a:cxnSpLocks/>
          </p:cNvCxnSpPr>
          <p:nvPr/>
        </p:nvCxnSpPr>
        <p:spPr>
          <a:xfrm>
            <a:off x="2398513" y="4506273"/>
            <a:ext cx="0" cy="954000"/>
          </a:xfrm>
          <a:prstGeom prst="line">
            <a:avLst/>
          </a:prstGeom>
        </p:spPr>
        <p:style>
          <a:lnRef idx="2">
            <a:schemeClr val="dk1"/>
          </a:lnRef>
          <a:fillRef idx="0">
            <a:schemeClr val="dk1"/>
          </a:fillRef>
          <a:effectRef idx="1">
            <a:schemeClr val="dk1"/>
          </a:effectRef>
          <a:fontRef idx="minor">
            <a:schemeClr val="tx1"/>
          </a:fontRef>
        </p:style>
      </p:cxnSp>
      <p:cxnSp>
        <p:nvCxnSpPr>
          <p:cNvPr id="51" name="直線接點 50">
            <a:extLst>
              <a:ext uri="{FF2B5EF4-FFF2-40B4-BE49-F238E27FC236}">
                <a16:creationId xmlns:a16="http://schemas.microsoft.com/office/drawing/2014/main" id="{405B5919-DC82-38F7-DCE0-2038CE4DADB4}"/>
              </a:ext>
            </a:extLst>
          </p:cNvPr>
          <p:cNvCxnSpPr>
            <a:cxnSpLocks/>
          </p:cNvCxnSpPr>
          <p:nvPr/>
        </p:nvCxnSpPr>
        <p:spPr>
          <a:xfrm>
            <a:off x="2398513" y="4728747"/>
            <a:ext cx="540000" cy="0"/>
          </a:xfrm>
          <a:prstGeom prst="line">
            <a:avLst/>
          </a:prstGeom>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B1FC7F6F-26E1-6D10-5497-B5AA4E798D32}"/>
              </a:ext>
            </a:extLst>
          </p:cNvPr>
          <p:cNvSpPr/>
          <p:nvPr/>
        </p:nvSpPr>
        <p:spPr>
          <a:xfrm>
            <a:off x="2938510" y="4587419"/>
            <a:ext cx="897639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Customer.cs</a:t>
            </a:r>
            <a:r>
              <a:rPr lang="zh-TW" altLang="en-US" sz="1400" dirty="0">
                <a:solidFill>
                  <a:schemeClr val="tx1"/>
                </a:solidFill>
                <a:ea typeface="標楷體" panose="03000509000000000000" pitchFamily="65" charset="-120"/>
              </a:rPr>
              <a:t>：定義顧客類別。其中在此</a:t>
            </a:r>
            <a:r>
              <a:rPr lang="en-US" altLang="zh-TW" sz="1400" dirty="0">
                <a:solidFill>
                  <a:schemeClr val="tx1"/>
                </a:solidFill>
                <a:ea typeface="標楷體" panose="03000509000000000000" pitchFamily="65" charset="-120"/>
              </a:rPr>
              <a:t>.cs</a:t>
            </a:r>
            <a:r>
              <a:rPr lang="zh-TW" altLang="en-US" sz="1400" dirty="0">
                <a:solidFill>
                  <a:schemeClr val="tx1"/>
                </a:solidFill>
                <a:ea typeface="標楷體" panose="03000509000000000000" pitchFamily="65" charset="-120"/>
              </a:rPr>
              <a:t>檔案中也定義了</a:t>
            </a:r>
            <a:r>
              <a:rPr lang="en-US" altLang="zh-TW" sz="1400" dirty="0" err="1">
                <a:solidFill>
                  <a:schemeClr val="tx1"/>
                </a:solidFill>
                <a:ea typeface="標楷體" panose="03000509000000000000" pitchFamily="65" charset="-120"/>
              </a:rPr>
              <a:t>FoodInfo</a:t>
            </a:r>
            <a:r>
              <a:rPr lang="zh-TW" altLang="en-US" sz="1400" dirty="0">
                <a:solidFill>
                  <a:schemeClr val="tx1"/>
                </a:solidFill>
                <a:ea typeface="標楷體" panose="03000509000000000000" pitchFamily="65" charset="-120"/>
              </a:rPr>
              <a:t>類別，用以表示顧客的單項餐點的詳細內容。</a:t>
            </a:r>
          </a:p>
        </p:txBody>
      </p:sp>
      <p:cxnSp>
        <p:nvCxnSpPr>
          <p:cNvPr id="53" name="直線接點 52">
            <a:extLst>
              <a:ext uri="{FF2B5EF4-FFF2-40B4-BE49-F238E27FC236}">
                <a16:creationId xmlns:a16="http://schemas.microsoft.com/office/drawing/2014/main" id="{55FAB9E4-B851-8F93-3EF7-7BEE95DCFAB8}"/>
              </a:ext>
            </a:extLst>
          </p:cNvPr>
          <p:cNvCxnSpPr>
            <a:cxnSpLocks/>
          </p:cNvCxnSpPr>
          <p:nvPr/>
        </p:nvCxnSpPr>
        <p:spPr>
          <a:xfrm>
            <a:off x="2398513" y="5077153"/>
            <a:ext cx="540000" cy="0"/>
          </a:xfrm>
          <a:prstGeom prst="line">
            <a:avLst/>
          </a:prstGeom>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3ED3436A-EA02-B5F8-17FE-0B09A264243B}"/>
              </a:ext>
            </a:extLst>
          </p:cNvPr>
          <p:cNvSpPr/>
          <p:nvPr/>
        </p:nvSpPr>
        <p:spPr>
          <a:xfrm>
            <a:off x="2953574" y="4949423"/>
            <a:ext cx="209943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Food.cs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定義餐點類別。</a:t>
            </a:r>
            <a:endParaRPr lang="zh-TW" altLang="en-US" sz="1400" dirty="0">
              <a:solidFill>
                <a:schemeClr val="tx1"/>
              </a:solidFill>
              <a:ea typeface="標楷體" panose="03000509000000000000" pitchFamily="65" charset="-120"/>
            </a:endParaRPr>
          </a:p>
        </p:txBody>
      </p:sp>
      <p:cxnSp>
        <p:nvCxnSpPr>
          <p:cNvPr id="55" name="直線接點 54">
            <a:extLst>
              <a:ext uri="{FF2B5EF4-FFF2-40B4-BE49-F238E27FC236}">
                <a16:creationId xmlns:a16="http://schemas.microsoft.com/office/drawing/2014/main" id="{04B80DDA-9FE0-B401-7410-7A648E4B0B96}"/>
              </a:ext>
            </a:extLst>
          </p:cNvPr>
          <p:cNvCxnSpPr>
            <a:cxnSpLocks/>
          </p:cNvCxnSpPr>
          <p:nvPr/>
        </p:nvCxnSpPr>
        <p:spPr>
          <a:xfrm>
            <a:off x="2398513" y="5460273"/>
            <a:ext cx="575498" cy="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6FDAE2F8-2FEC-7395-B639-7748FD779A46}"/>
              </a:ext>
            </a:extLst>
          </p:cNvPr>
          <p:cNvSpPr/>
          <p:nvPr/>
        </p:nvSpPr>
        <p:spPr>
          <a:xfrm>
            <a:off x="2938513" y="5283015"/>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Smtp.cs</a:t>
            </a:r>
            <a:r>
              <a:rPr lang="zh-TW" altLang="en-US" sz="1400" dirty="0">
                <a:solidFill>
                  <a:schemeClr val="tx1"/>
                </a:solidFill>
                <a:ea typeface="標楷體" panose="03000509000000000000" pitchFamily="65" charset="-120"/>
              </a:rPr>
              <a:t>：定義郵件寄發類別。</a:t>
            </a:r>
          </a:p>
        </p:txBody>
      </p:sp>
      <p:cxnSp>
        <p:nvCxnSpPr>
          <p:cNvPr id="26" name="接點: 肘形 25">
            <a:extLst>
              <a:ext uri="{FF2B5EF4-FFF2-40B4-BE49-F238E27FC236}">
                <a16:creationId xmlns:a16="http://schemas.microsoft.com/office/drawing/2014/main" id="{A75616C9-53C8-BAF0-7D50-B38A987B643F}"/>
              </a:ext>
            </a:extLst>
          </p:cNvPr>
          <p:cNvCxnSpPr>
            <a:cxnSpLocks/>
          </p:cNvCxnSpPr>
          <p:nvPr/>
        </p:nvCxnSpPr>
        <p:spPr>
          <a:xfrm>
            <a:off x="2553231" y="6003847"/>
            <a:ext cx="1524000" cy="276225"/>
          </a:xfrm>
          <a:prstGeom prst="bentConnector3">
            <a:avLst>
              <a:gd name="adj1" fmla="val -625"/>
            </a:avLst>
          </a:prstGeom>
          <a:ln w="127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20BEDFB2-2E3C-2ED5-C26E-0B5DF086C61B}"/>
              </a:ext>
            </a:extLst>
          </p:cNvPr>
          <p:cNvSpPr/>
          <p:nvPr/>
        </p:nvSpPr>
        <p:spPr>
          <a:xfrm>
            <a:off x="4034320" y="6126698"/>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TW" altLang="en-US" sz="1400" dirty="0">
                <a:solidFill>
                  <a:srgbClr val="FF0000"/>
                </a:solidFill>
                <a:ea typeface="標楷體" panose="03000509000000000000" pitchFamily="65" charset="-120"/>
              </a:rPr>
              <a:t>細節請見下頁</a:t>
            </a:r>
          </a:p>
        </p:txBody>
      </p:sp>
    </p:spTree>
    <p:extLst>
      <p:ext uri="{BB962C8B-B14F-4D97-AF65-F5344CB8AC3E}">
        <p14:creationId xmlns:p14="http://schemas.microsoft.com/office/powerpoint/2010/main" val="13423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D97D34E-E800-8C2E-88CA-41FB81DA22D0}"/>
              </a:ext>
            </a:extLst>
          </p:cNvPr>
          <p:cNvSpPr>
            <a:spLocks noGrp="1"/>
          </p:cNvSpPr>
          <p:nvPr>
            <p:ph type="title"/>
          </p:nvPr>
        </p:nvSpPr>
        <p:spPr>
          <a:xfrm>
            <a:off x="976601" y="-174192"/>
            <a:ext cx="10515600" cy="1325562"/>
          </a:xfrm>
        </p:spPr>
        <p:txBody>
          <a:bodyPr>
            <a:normAutofit/>
          </a:bodyPr>
          <a:lstStyle/>
          <a:p>
            <a:pPr algn="ctr"/>
            <a:r>
              <a:rPr kumimoji="1" lang="zh-TW" altLang="en-US" sz="3200" dirty="0">
                <a:latin typeface="標楷體" panose="03000509000000000000" pitchFamily="65" charset="-120"/>
              </a:rPr>
              <a:t>半結構化資料儲存系統</a:t>
            </a:r>
          </a:p>
        </p:txBody>
      </p:sp>
      <p:sp>
        <p:nvSpPr>
          <p:cNvPr id="6" name="文字方塊 5">
            <a:extLst>
              <a:ext uri="{FF2B5EF4-FFF2-40B4-BE49-F238E27FC236}">
                <a16:creationId xmlns:a16="http://schemas.microsoft.com/office/drawing/2014/main" id="{B4D6C453-F1F5-3C34-97AD-1810D9C2B0B3}"/>
              </a:ext>
            </a:extLst>
          </p:cNvPr>
          <p:cNvSpPr txBox="1"/>
          <p:nvPr/>
        </p:nvSpPr>
        <p:spPr>
          <a:xfrm>
            <a:off x="1431637" y="843593"/>
            <a:ext cx="6096000" cy="307777"/>
          </a:xfrm>
          <a:prstGeom prst="rect">
            <a:avLst/>
          </a:prstGeom>
          <a:noFill/>
        </p:spPr>
        <p:txBody>
          <a:bodyPr wrap="square">
            <a:spAutoFit/>
          </a:bodyPr>
          <a:lstStyle/>
          <a:p>
            <a:r>
              <a:rPr lang="en-US" altLang="zh-TW" sz="1400" dirty="0" err="1">
                <a:solidFill>
                  <a:schemeClr val="tx1"/>
                </a:solidFill>
                <a:latin typeface="標楷體" panose="03000509000000000000" pitchFamily="65" charset="-120"/>
                <a:ea typeface="標楷體" panose="03000509000000000000" pitchFamily="65" charset="-120"/>
              </a:rPr>
              <a:t>JsonDB</a:t>
            </a:r>
            <a:endParaRPr lang="zh-TW" altLang="en-US" dirty="0">
              <a:ea typeface="標楷體" panose="03000509000000000000" pitchFamily="65" charset="-120"/>
            </a:endParaRPr>
          </a:p>
        </p:txBody>
      </p:sp>
      <p:cxnSp>
        <p:nvCxnSpPr>
          <p:cNvPr id="7" name="直線接點 6">
            <a:extLst>
              <a:ext uri="{FF2B5EF4-FFF2-40B4-BE49-F238E27FC236}">
                <a16:creationId xmlns:a16="http://schemas.microsoft.com/office/drawing/2014/main" id="{CA9BAAC8-678B-7033-2F17-1ACA14C5C282}"/>
              </a:ext>
            </a:extLst>
          </p:cNvPr>
          <p:cNvCxnSpPr>
            <a:cxnSpLocks/>
          </p:cNvCxnSpPr>
          <p:nvPr/>
        </p:nvCxnSpPr>
        <p:spPr>
          <a:xfrm flipH="1">
            <a:off x="1801739" y="1151370"/>
            <a:ext cx="3056" cy="3734758"/>
          </a:xfrm>
          <a:prstGeom prst="line">
            <a:avLst/>
          </a:prstGeom>
        </p:spPr>
        <p:style>
          <a:lnRef idx="2">
            <a:schemeClr val="dk1"/>
          </a:lnRef>
          <a:fillRef idx="0">
            <a:schemeClr val="dk1"/>
          </a:fillRef>
          <a:effectRef idx="1">
            <a:schemeClr val="dk1"/>
          </a:effectRef>
          <a:fontRef idx="minor">
            <a:schemeClr val="tx1"/>
          </a:fontRef>
        </p:style>
      </p:cxnSp>
      <p:cxnSp>
        <p:nvCxnSpPr>
          <p:cNvPr id="8" name="直線接點 7">
            <a:extLst>
              <a:ext uri="{FF2B5EF4-FFF2-40B4-BE49-F238E27FC236}">
                <a16:creationId xmlns:a16="http://schemas.microsoft.com/office/drawing/2014/main" id="{E5862C3F-3769-F39D-0918-9ADD31CCC172}"/>
              </a:ext>
            </a:extLst>
          </p:cNvPr>
          <p:cNvCxnSpPr>
            <a:cxnSpLocks/>
          </p:cNvCxnSpPr>
          <p:nvPr/>
        </p:nvCxnSpPr>
        <p:spPr>
          <a:xfrm>
            <a:off x="1801740" y="1277370"/>
            <a:ext cx="471055" cy="0"/>
          </a:xfrm>
          <a:prstGeom prst="line">
            <a:avLst/>
          </a:prstGeom>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FB8181C-3A41-97E5-9B14-36BC8F439A34}"/>
              </a:ext>
            </a:extLst>
          </p:cNvPr>
          <p:cNvSpPr/>
          <p:nvPr/>
        </p:nvSpPr>
        <p:spPr>
          <a:xfrm>
            <a:off x="2259831" y="1151370"/>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Reserved</a:t>
            </a:r>
            <a:r>
              <a:rPr lang="zh-TW" altLang="en-US" sz="1400" dirty="0">
                <a:solidFill>
                  <a:schemeClr val="tx1"/>
                </a:solidFill>
                <a:latin typeface="標楷體" panose="03000509000000000000" pitchFamily="65" charset="-120"/>
                <a:ea typeface="標楷體" panose="03000509000000000000" pitchFamily="65" charset="-120"/>
              </a:rPr>
              <a:t>：儲存預定資料</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11" name="直線接點 10">
            <a:extLst>
              <a:ext uri="{FF2B5EF4-FFF2-40B4-BE49-F238E27FC236}">
                <a16:creationId xmlns:a16="http://schemas.microsoft.com/office/drawing/2014/main" id="{1AD311BB-4C17-9FE9-A1B4-17E8A2A4CA35}"/>
              </a:ext>
            </a:extLst>
          </p:cNvPr>
          <p:cNvCxnSpPr>
            <a:cxnSpLocks/>
          </p:cNvCxnSpPr>
          <p:nvPr/>
        </p:nvCxnSpPr>
        <p:spPr>
          <a:xfrm>
            <a:off x="2473758" y="1655370"/>
            <a:ext cx="540000" cy="0"/>
          </a:xfrm>
          <a:prstGeom prst="line">
            <a:avLst/>
          </a:prstGeom>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9276F17D-7D1C-AD9B-5076-AB8069A6CF34}"/>
              </a:ext>
            </a:extLst>
          </p:cNvPr>
          <p:cNvSpPr/>
          <p:nvPr/>
        </p:nvSpPr>
        <p:spPr>
          <a:xfrm>
            <a:off x="2993696" y="1459147"/>
            <a:ext cx="7137926" cy="570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：一樓的預訂資料，包含所有座位代號的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endParaRPr lang="en-US" altLang="zh-TW" sz="1400" dirty="0">
              <a:solidFill>
                <a:schemeClr val="tx1"/>
              </a:solidFill>
              <a:ea typeface="標楷體" panose="03000509000000000000" pitchFamily="65" charset="-120"/>
            </a:endParaRPr>
          </a:p>
          <a:p>
            <a:pPr algn="just"/>
            <a:r>
              <a:rPr lang="zh-TW" altLang="en-US" sz="1400" dirty="0">
                <a:solidFill>
                  <a:schemeClr val="tx1"/>
                </a:solidFill>
                <a:ea typeface="標楷體" panose="03000509000000000000" pitchFamily="65" charset="-120"/>
              </a:rPr>
              <a:t>各檔案內容的每一列，都代表者一個預約者的資訊。</a:t>
            </a:r>
          </a:p>
        </p:txBody>
      </p:sp>
      <p:cxnSp>
        <p:nvCxnSpPr>
          <p:cNvPr id="13" name="直線接點 12">
            <a:extLst>
              <a:ext uri="{FF2B5EF4-FFF2-40B4-BE49-F238E27FC236}">
                <a16:creationId xmlns:a16="http://schemas.microsoft.com/office/drawing/2014/main" id="{88900414-D030-B3FF-4738-FDEB9E68ABE1}"/>
              </a:ext>
            </a:extLst>
          </p:cNvPr>
          <p:cNvCxnSpPr>
            <a:cxnSpLocks/>
          </p:cNvCxnSpPr>
          <p:nvPr/>
        </p:nvCxnSpPr>
        <p:spPr>
          <a:xfrm>
            <a:off x="2473758" y="2315637"/>
            <a:ext cx="540000" cy="0"/>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62FDE049-CDD6-2B06-7FDB-7C2C433E8FA4}"/>
              </a:ext>
            </a:extLst>
          </p:cNvPr>
          <p:cNvSpPr/>
          <p:nvPr/>
        </p:nvSpPr>
        <p:spPr>
          <a:xfrm>
            <a:off x="2993696" y="2121885"/>
            <a:ext cx="6927544" cy="5707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：二樓的預訂資料，包含所有預約室代號的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br>
              <a:rPr lang="en-US" altLang="zh-TW" sz="1400" dirty="0">
                <a:solidFill>
                  <a:schemeClr val="tx1"/>
                </a:solidFill>
                <a:ea typeface="標楷體" panose="03000509000000000000" pitchFamily="65" charset="-120"/>
              </a:rPr>
            </a:br>
            <a:r>
              <a:rPr lang="zh-TW" altLang="en-US" sz="1400" dirty="0">
                <a:solidFill>
                  <a:schemeClr val="tx1"/>
                </a:solidFill>
                <a:ea typeface="標楷體" panose="03000509000000000000" pitchFamily="65" charset="-120"/>
              </a:rPr>
              <a:t>各檔案內容的每一列，都代表者一個預約者的資訊。</a:t>
            </a:r>
          </a:p>
        </p:txBody>
      </p:sp>
      <p:cxnSp>
        <p:nvCxnSpPr>
          <p:cNvPr id="21" name="直線接點 20">
            <a:extLst>
              <a:ext uri="{FF2B5EF4-FFF2-40B4-BE49-F238E27FC236}">
                <a16:creationId xmlns:a16="http://schemas.microsoft.com/office/drawing/2014/main" id="{CDF0DC14-1109-2113-18AB-EEB9A9FD85AC}"/>
              </a:ext>
            </a:extLst>
          </p:cNvPr>
          <p:cNvCxnSpPr>
            <a:cxnSpLocks/>
          </p:cNvCxnSpPr>
          <p:nvPr/>
        </p:nvCxnSpPr>
        <p:spPr>
          <a:xfrm>
            <a:off x="2473758" y="1403370"/>
            <a:ext cx="0" cy="921261"/>
          </a:xfrm>
          <a:prstGeom prst="line">
            <a:avLst/>
          </a:prstGeom>
        </p:spPr>
        <p:style>
          <a:lnRef idx="2">
            <a:schemeClr val="dk1"/>
          </a:lnRef>
          <a:fillRef idx="0">
            <a:schemeClr val="dk1"/>
          </a:fillRef>
          <a:effectRef idx="1">
            <a:schemeClr val="dk1"/>
          </a:effectRef>
          <a:fontRef idx="minor">
            <a:schemeClr val="tx1"/>
          </a:fontRef>
        </p:style>
      </p:cxnSp>
      <p:cxnSp>
        <p:nvCxnSpPr>
          <p:cNvPr id="22" name="直線接點 21">
            <a:extLst>
              <a:ext uri="{FF2B5EF4-FFF2-40B4-BE49-F238E27FC236}">
                <a16:creationId xmlns:a16="http://schemas.microsoft.com/office/drawing/2014/main" id="{7CA69CB4-4B62-7B63-A7DE-634F4484A976}"/>
              </a:ext>
            </a:extLst>
          </p:cNvPr>
          <p:cNvCxnSpPr>
            <a:cxnSpLocks/>
          </p:cNvCxnSpPr>
          <p:nvPr/>
        </p:nvCxnSpPr>
        <p:spPr>
          <a:xfrm>
            <a:off x="1804795" y="3334705"/>
            <a:ext cx="468000" cy="0"/>
          </a:xfrm>
          <a:prstGeom prst="line">
            <a:avLst/>
          </a:prstGeom>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BF22DAE5-9CBC-7170-1D58-90C79000FAC1}"/>
              </a:ext>
            </a:extLst>
          </p:cNvPr>
          <p:cNvSpPr/>
          <p:nvPr/>
        </p:nvSpPr>
        <p:spPr>
          <a:xfrm>
            <a:off x="2259830" y="3140683"/>
            <a:ext cx="7661410" cy="499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Menu</a:t>
            </a:r>
            <a:r>
              <a:rPr lang="zh-TW" altLang="en-US" sz="1400" dirty="0">
                <a:solidFill>
                  <a:schemeClr val="tx1"/>
                </a:solidFill>
                <a:latin typeface="標楷體" panose="03000509000000000000" pitchFamily="65" charset="-120"/>
                <a:ea typeface="標楷體" panose="03000509000000000000" pitchFamily="65" charset="-120"/>
              </a:rPr>
              <a:t>：儲存菜單資訊，包含所有餐點分類項目的</a:t>
            </a:r>
            <a:r>
              <a:rPr lang="en-US" altLang="zh-TW" sz="1400" dirty="0">
                <a:solidFill>
                  <a:schemeClr val="tx1"/>
                </a:solidFill>
                <a:latin typeface="標楷體" panose="03000509000000000000" pitchFamily="65" charset="-120"/>
                <a:ea typeface="標楷體" panose="03000509000000000000" pitchFamily="65" charset="-120"/>
              </a:rPr>
              <a:t>NDJSON</a:t>
            </a:r>
            <a:r>
              <a:rPr lang="zh-TW" altLang="en-US" sz="1400" dirty="0">
                <a:solidFill>
                  <a:schemeClr val="tx1"/>
                </a:solidFill>
                <a:ea typeface="標楷體" panose="03000509000000000000" pitchFamily="65" charset="-120"/>
              </a:rPr>
              <a:t>，就不依依列出。</a:t>
            </a:r>
            <a:endParaRPr lang="en-US" altLang="zh-TW" sz="1400" dirty="0">
              <a:solidFill>
                <a:schemeClr val="tx1"/>
              </a:solidFill>
              <a:latin typeface="標楷體" panose="03000509000000000000" pitchFamily="65" charset="-120"/>
              <a:ea typeface="標楷體" panose="03000509000000000000" pitchFamily="65" charset="-120"/>
            </a:endParaRPr>
          </a:p>
          <a:p>
            <a:r>
              <a:rPr lang="zh-TW" altLang="en-US" sz="1400" dirty="0">
                <a:solidFill>
                  <a:schemeClr val="tx1"/>
                </a:solidFill>
                <a:ea typeface="標楷體" panose="03000509000000000000" pitchFamily="65" charset="-120"/>
              </a:rPr>
              <a:t>各檔案內容的每一列，都代表一個餐點資訊。</a:t>
            </a:r>
            <a:endParaRPr lang="en-US" altLang="zh-TW"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7BA08D86-E699-7702-64F6-7EA0CBAA51F8}"/>
              </a:ext>
            </a:extLst>
          </p:cNvPr>
          <p:cNvCxnSpPr>
            <a:cxnSpLocks/>
          </p:cNvCxnSpPr>
          <p:nvPr/>
        </p:nvCxnSpPr>
        <p:spPr>
          <a:xfrm>
            <a:off x="1801740" y="4886128"/>
            <a:ext cx="471055"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45502227-FA56-54AC-D7EA-BD00608E8409}"/>
              </a:ext>
            </a:extLst>
          </p:cNvPr>
          <p:cNvSpPr/>
          <p:nvPr/>
        </p:nvSpPr>
        <p:spPr>
          <a:xfrm>
            <a:off x="2259831" y="4711942"/>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SeatID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儲存使用空間的代號</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0" name="直線接點 29">
            <a:extLst>
              <a:ext uri="{FF2B5EF4-FFF2-40B4-BE49-F238E27FC236}">
                <a16:creationId xmlns:a16="http://schemas.microsoft.com/office/drawing/2014/main" id="{959A787C-3071-022A-2545-F671D1E41BCD}"/>
              </a:ext>
            </a:extLst>
          </p:cNvPr>
          <p:cNvCxnSpPr>
            <a:cxnSpLocks/>
          </p:cNvCxnSpPr>
          <p:nvPr/>
        </p:nvCxnSpPr>
        <p:spPr>
          <a:xfrm>
            <a:off x="2473758" y="53226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D172762B-095E-5245-FE79-E93E67E58A09}"/>
              </a:ext>
            </a:extLst>
          </p:cNvPr>
          <p:cNvCxnSpPr>
            <a:cxnSpLocks/>
          </p:cNvCxnSpPr>
          <p:nvPr/>
        </p:nvCxnSpPr>
        <p:spPr>
          <a:xfrm>
            <a:off x="2473758" y="5933389"/>
            <a:ext cx="540000" cy="0"/>
          </a:xfrm>
          <a:prstGeom prst="line">
            <a:avLst/>
          </a:prstGeom>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8701F96C-8B1F-BFDB-13AF-55D5E3DF9F34}"/>
              </a:ext>
            </a:extLst>
          </p:cNvPr>
          <p:cNvSpPr/>
          <p:nvPr/>
        </p:nvSpPr>
        <p:spPr>
          <a:xfrm>
            <a:off x="2993696" y="5778120"/>
            <a:ext cx="3045152" cy="3105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：二樓的所有預約室</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cxnSp>
        <p:nvCxnSpPr>
          <p:cNvPr id="33" name="直線接點 32">
            <a:extLst>
              <a:ext uri="{FF2B5EF4-FFF2-40B4-BE49-F238E27FC236}">
                <a16:creationId xmlns:a16="http://schemas.microsoft.com/office/drawing/2014/main" id="{75F48D0C-0451-B08A-EF77-FFC87160A384}"/>
              </a:ext>
            </a:extLst>
          </p:cNvPr>
          <p:cNvCxnSpPr>
            <a:cxnSpLocks/>
          </p:cNvCxnSpPr>
          <p:nvPr/>
        </p:nvCxnSpPr>
        <p:spPr>
          <a:xfrm>
            <a:off x="2473758" y="5012128"/>
            <a:ext cx="0" cy="921261"/>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7792F849-12F3-8470-55A1-F2966F37EAF4}"/>
              </a:ext>
            </a:extLst>
          </p:cNvPr>
          <p:cNvSpPr/>
          <p:nvPr/>
        </p:nvSpPr>
        <p:spPr>
          <a:xfrm>
            <a:off x="2993696" y="5159990"/>
            <a:ext cx="3045154" cy="325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：一樓的所有座位的</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spTree>
    <p:extLst>
      <p:ext uri="{BB962C8B-B14F-4D97-AF65-F5344CB8AC3E}">
        <p14:creationId xmlns:p14="http://schemas.microsoft.com/office/powerpoint/2010/main" val="30838245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1415</TotalTime>
  <Words>3920</Words>
  <Application>Microsoft Office PowerPoint</Application>
  <PresentationFormat>寬螢幕</PresentationFormat>
  <Paragraphs>226</Paragraphs>
  <Slides>60</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60</vt:i4>
      </vt:variant>
    </vt:vector>
  </HeadingPairs>
  <TitlesOfParts>
    <vt:vector size="65" baseType="lpstr">
      <vt:lpstr>標楷體</vt:lpstr>
      <vt:lpstr>Arial</vt:lpstr>
      <vt:lpstr>Times New Roman</vt:lpstr>
      <vt:lpstr>Wingdings</vt:lpstr>
      <vt:lpstr>Office 佈景主題</vt:lpstr>
      <vt:lpstr>小歇一刻 K書中心預約系統</vt:lpstr>
      <vt:lpstr>第一章 緒論</vt:lpstr>
      <vt:lpstr>PowerPoint 簡報</vt:lpstr>
      <vt:lpstr>PowerPoint 簡報</vt:lpstr>
      <vt:lpstr>第二章 系統設計</vt:lpstr>
      <vt:lpstr>PowerPoint 簡報</vt:lpstr>
      <vt:lpstr>PowerPoint 簡報</vt:lpstr>
      <vt:lpstr>功能模組說明</vt:lpstr>
      <vt:lpstr>半結構化資料儲存系統</vt:lpstr>
      <vt:lpstr>PowerPoint 簡報</vt:lpstr>
      <vt:lpstr>PowerPoint 簡報</vt:lpstr>
      <vt:lpstr>第三章 系統實現</vt:lpstr>
      <vt:lpstr>開發環境</vt:lpstr>
      <vt:lpstr>核心功能代碼解析 自定義類別</vt:lpstr>
      <vt:lpstr>PowerPoint 簡報</vt:lpstr>
      <vt:lpstr>PowerPoint 簡報</vt:lpstr>
      <vt:lpstr>PowerPoint 簡報</vt:lpstr>
      <vt:lpstr>PowerPoint 簡報</vt:lpstr>
      <vt:lpstr>核心功能代碼解析  Form1：Login.cs</vt:lpstr>
      <vt:lpstr>PowerPoint 簡報</vt:lpstr>
      <vt:lpstr>PowerPoint 簡報</vt:lpstr>
      <vt:lpstr>PowerPoint 簡報</vt:lpstr>
      <vt:lpstr>PowerPoint 簡報</vt:lpstr>
      <vt:lpstr>PowerPoint 簡報</vt:lpstr>
      <vt:lpstr>PowerPoint 簡報</vt:lpstr>
      <vt:lpstr>核心功能代碼解析  Form2：Map.cs</vt:lpstr>
      <vt:lpstr>PowerPoint 簡報</vt:lpstr>
      <vt:lpstr>PowerPoint 簡報</vt:lpstr>
      <vt:lpstr>核心功能代碼解析 Form3 FirstF.cs及Form4 SecondF.cs </vt:lpstr>
      <vt:lpstr>PowerPoint 簡報</vt:lpstr>
      <vt:lpstr>PowerPoint 簡報</vt:lpstr>
      <vt:lpstr>核心功能代碼解析 Form5 Menu.cs</vt:lpstr>
      <vt:lpstr>PowerPoint 簡報</vt:lpstr>
      <vt:lpstr>PowerPoint 簡報</vt:lpstr>
      <vt:lpstr>PowerPoint 簡報</vt:lpstr>
      <vt:lpstr>PowerPoint 簡報</vt:lpstr>
      <vt:lpstr>PowerPoint 簡報</vt:lpstr>
      <vt:lpstr>PowerPoint 簡報</vt:lpstr>
      <vt:lpstr>PowerPoint 簡報</vt:lpstr>
      <vt:lpstr>PowerPoint 簡報</vt:lpstr>
      <vt:lpstr>核心功能代碼解析  專案一 Program.cs</vt:lpstr>
      <vt:lpstr>PowerPoint 簡報</vt:lpstr>
      <vt:lpstr>核心功能代碼解析 Form6 Reserved.cs</vt:lpstr>
      <vt:lpstr>PowerPoint 簡報</vt:lpstr>
      <vt:lpstr>PowerPoint 簡報</vt:lpstr>
      <vt:lpstr>核心功能代碼解析 Google App Script</vt:lpstr>
      <vt:lpstr>PowerPoint 簡報</vt:lpstr>
      <vt:lpstr>PowerPoint 簡報</vt:lpstr>
      <vt:lpstr>PowerPoint 簡報</vt:lpstr>
      <vt:lpstr>介面使用與使用者操作流程</vt:lpstr>
      <vt:lpstr>PowerPoint 簡報</vt:lpstr>
      <vt:lpstr>PowerPoint 簡報</vt:lpstr>
      <vt:lpstr>Menu.cs</vt:lpstr>
      <vt:lpstr>Reserved.cs</vt:lpstr>
      <vt:lpstr>第四章 結論與未來工作 </vt:lpstr>
      <vt:lpstr>研究成果總結</vt:lpstr>
      <vt:lpstr>PowerPoint 簡報</vt:lpstr>
      <vt:lpstr>專題限制</vt:lpstr>
      <vt:lpstr>PowerPoint 簡報</vt:lpstr>
      <vt:lpstr>附錄. 參考文獻</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鑒 陞</dc:creator>
  <cp:keywords/>
  <dc:description/>
  <cp:lastModifiedBy>鑒 陞</cp:lastModifiedBy>
  <cp:revision>105</cp:revision>
  <dcterms:created xsi:type="dcterms:W3CDTF">2025-05-19T05:54:12Z</dcterms:created>
  <dcterms:modified xsi:type="dcterms:W3CDTF">2025-06-05T06:11:10Z</dcterms:modified>
  <cp:category/>
</cp:coreProperties>
</file>